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8A_66B3E67E.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7E_AF770098.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7F_79834BB7.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modernComment_18B_B5CEDFC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5"/>
  </p:notesMasterIdLst>
  <p:handoutMasterIdLst>
    <p:handoutMasterId r:id="rId26"/>
  </p:handoutMasterIdLst>
  <p:sldIdLst>
    <p:sldId id="371" r:id="rId5"/>
    <p:sldId id="266" r:id="rId6"/>
    <p:sldId id="396" r:id="rId7"/>
    <p:sldId id="374" r:id="rId8"/>
    <p:sldId id="397" r:id="rId9"/>
    <p:sldId id="398" r:id="rId10"/>
    <p:sldId id="399" r:id="rId11"/>
    <p:sldId id="394" r:id="rId12"/>
    <p:sldId id="400" r:id="rId13"/>
    <p:sldId id="380" r:id="rId14"/>
    <p:sldId id="381" r:id="rId15"/>
    <p:sldId id="382" r:id="rId16"/>
    <p:sldId id="383" r:id="rId17"/>
    <p:sldId id="384" r:id="rId18"/>
    <p:sldId id="385" r:id="rId19"/>
    <p:sldId id="386" r:id="rId20"/>
    <p:sldId id="387" r:id="rId21"/>
    <p:sldId id="401" r:id="rId22"/>
    <p:sldId id="395" r:id="rId23"/>
    <p:sldId id="268" r:id="rId24"/>
  </p:sldIdLst>
  <p:sldSz cx="12192000" cy="6858000"/>
  <p:notesSz cx="6858000" cy="9144000"/>
  <p:defaultTextStyle>
    <a:defPPr>
      <a:defRPr lang="en-US"/>
    </a:defPPr>
    <a:lvl1pPr marL="0" algn="l" defTabSz="228594" rtl="0" eaLnBrk="1" latinLnBrk="0" hangingPunct="1">
      <a:defRPr sz="900" kern="1200">
        <a:solidFill>
          <a:schemeClr val="tx1"/>
        </a:solidFill>
        <a:latin typeface="+mn-lt"/>
        <a:ea typeface="+mn-ea"/>
        <a:cs typeface="+mn-cs"/>
      </a:defRPr>
    </a:lvl1pPr>
    <a:lvl2pPr marL="228594" algn="l" defTabSz="228594" rtl="0" eaLnBrk="1" latinLnBrk="0" hangingPunct="1">
      <a:defRPr sz="900" kern="1200">
        <a:solidFill>
          <a:schemeClr val="tx1"/>
        </a:solidFill>
        <a:latin typeface="+mn-lt"/>
        <a:ea typeface="+mn-ea"/>
        <a:cs typeface="+mn-cs"/>
      </a:defRPr>
    </a:lvl2pPr>
    <a:lvl3pPr marL="457189" algn="l" defTabSz="228594" rtl="0" eaLnBrk="1" latinLnBrk="0" hangingPunct="1">
      <a:defRPr sz="900" kern="1200">
        <a:solidFill>
          <a:schemeClr val="tx1"/>
        </a:solidFill>
        <a:latin typeface="+mn-lt"/>
        <a:ea typeface="+mn-ea"/>
        <a:cs typeface="+mn-cs"/>
      </a:defRPr>
    </a:lvl3pPr>
    <a:lvl4pPr marL="685783" algn="l" defTabSz="228594" rtl="0" eaLnBrk="1" latinLnBrk="0" hangingPunct="1">
      <a:defRPr sz="900" kern="1200">
        <a:solidFill>
          <a:schemeClr val="tx1"/>
        </a:solidFill>
        <a:latin typeface="+mn-lt"/>
        <a:ea typeface="+mn-ea"/>
        <a:cs typeface="+mn-cs"/>
      </a:defRPr>
    </a:lvl4pPr>
    <a:lvl5pPr marL="914377" algn="l" defTabSz="228594" rtl="0" eaLnBrk="1" latinLnBrk="0" hangingPunct="1">
      <a:defRPr sz="900" kern="1200">
        <a:solidFill>
          <a:schemeClr val="tx1"/>
        </a:solidFill>
        <a:latin typeface="+mn-lt"/>
        <a:ea typeface="+mn-ea"/>
        <a:cs typeface="+mn-cs"/>
      </a:defRPr>
    </a:lvl5pPr>
    <a:lvl6pPr marL="1142971" algn="l" defTabSz="228594" rtl="0" eaLnBrk="1" latinLnBrk="0" hangingPunct="1">
      <a:defRPr sz="900" kern="1200">
        <a:solidFill>
          <a:schemeClr val="tx1"/>
        </a:solidFill>
        <a:latin typeface="+mn-lt"/>
        <a:ea typeface="+mn-ea"/>
        <a:cs typeface="+mn-cs"/>
      </a:defRPr>
    </a:lvl6pPr>
    <a:lvl7pPr marL="1371566" algn="l" defTabSz="228594" rtl="0" eaLnBrk="1" latinLnBrk="0" hangingPunct="1">
      <a:defRPr sz="900" kern="1200">
        <a:solidFill>
          <a:schemeClr val="tx1"/>
        </a:solidFill>
        <a:latin typeface="+mn-lt"/>
        <a:ea typeface="+mn-ea"/>
        <a:cs typeface="+mn-cs"/>
      </a:defRPr>
    </a:lvl7pPr>
    <a:lvl8pPr marL="1600160" algn="l" defTabSz="228594" rtl="0" eaLnBrk="1" latinLnBrk="0" hangingPunct="1">
      <a:defRPr sz="900" kern="1200">
        <a:solidFill>
          <a:schemeClr val="tx1"/>
        </a:solidFill>
        <a:latin typeface="+mn-lt"/>
        <a:ea typeface="+mn-ea"/>
        <a:cs typeface="+mn-cs"/>
      </a:defRPr>
    </a:lvl8pPr>
    <a:lvl9pPr marL="1828754" algn="l" defTabSz="228594"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7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02A5B2-1212-3A5D-5BA4-C361AE2F801D}" name="patrik.tornquist@bufab.com" initials="pa" userId="S::urn:spo:guest#patrik.tornquist@bufab.com::" providerId="AD"/>
  <p188:author id="{CCCD2CD5-9662-DA8D-9E08-B30799F74D69}" name="torhild@voco.no" initials="to" userId="S::urn:spo:guest#torhild@voco.no::"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akim Hedelin" initials="JH" lastIdx="33" clrIdx="0">
    <p:extLst>
      <p:ext uri="{19B8F6BF-5375-455C-9EA6-DF929625EA0E}">
        <p15:presenceInfo xmlns:p15="http://schemas.microsoft.com/office/powerpoint/2012/main" userId="S::joakim.hedelin@bufab.com::28c60d2d-56eb-4ce0-815d-fab9493f3522" providerId="AD"/>
      </p:ext>
    </p:extLst>
  </p:cmAuthor>
  <p:cmAuthor id="2" name="Doug Bolton" initials="DB" lastIdx="13" clrIdx="1">
    <p:extLst>
      <p:ext uri="{19B8F6BF-5375-455C-9EA6-DF929625EA0E}">
        <p15:presenceInfo xmlns:p15="http://schemas.microsoft.com/office/powerpoint/2012/main" userId="S::doug.bolton@zooma.se::e8c82182-5bfc-479d-a5cb-98b2c123cf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F"/>
    <a:srgbClr val="FF00FF"/>
    <a:srgbClr val="F39200"/>
    <a:srgbClr val="DBDBDB"/>
    <a:srgbClr val="C5DCEE"/>
    <a:srgbClr val="E98A2D"/>
    <a:srgbClr val="2A8C47"/>
    <a:srgbClr val="3C89C7"/>
    <a:srgbClr val="A9B4B7"/>
    <a:srgbClr val="3F2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5DB0B-9206-8DA6-5766-39CF8A8C124F}" v="8" dt="2022-11-15T13:58:14.720"/>
    <p1510:client id="{9B798375-A46D-99C9-CBBA-652DA3D2546F}" v="19" dt="2022-11-16T08:52:00.33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p:restoredTop sz="94706"/>
  </p:normalViewPr>
  <p:slideViewPr>
    <p:cSldViewPr snapToGrid="0">
      <p:cViewPr varScale="1">
        <p:scale>
          <a:sx n="171" d="100"/>
          <a:sy n="171" d="100"/>
        </p:scale>
        <p:origin x="2328" y="176"/>
      </p:cViewPr>
      <p:guideLst>
        <p:guide orient="horz" pos="279"/>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k.tornquist@bufab.com" userId="S::urn:spo:guest#patrik.tornquist@bufab.com::" providerId="AD" clId="Web-{2A25DB0B-9206-8DA6-5766-39CF8A8C124F}"/>
    <pc:docChg chg="mod">
      <pc:chgData name="patrik.tornquist@bufab.com" userId="S::urn:spo:guest#patrik.tornquist@bufab.com::" providerId="AD" clId="Web-{2A25DB0B-9206-8DA6-5766-39CF8A8C124F}" dt="2022-11-15T13:58:14.720" v="7"/>
      <pc:docMkLst>
        <pc:docMk/>
      </pc:docMkLst>
      <pc:sldChg chg="addCm">
        <pc:chgData name="patrik.tornquist@bufab.com" userId="S::urn:spo:guest#patrik.tornquist@bufab.com::" providerId="AD" clId="Web-{2A25DB0B-9206-8DA6-5766-39CF8A8C124F}" dt="2022-11-15T13:55:11.718" v="4"/>
        <pc:sldMkLst>
          <pc:docMk/>
          <pc:sldMk cId="2943811736" sldId="382"/>
        </pc:sldMkLst>
      </pc:sldChg>
      <pc:sldChg chg="addCm">
        <pc:chgData name="patrik.tornquist@bufab.com" userId="S::urn:spo:guest#patrik.tornquist@bufab.com::" providerId="AD" clId="Web-{2A25DB0B-9206-8DA6-5766-39CF8A8C124F}" dt="2022-11-15T13:55:44.109" v="5"/>
        <pc:sldMkLst>
          <pc:docMk/>
          <pc:sldMk cId="2038647735" sldId="383"/>
        </pc:sldMkLst>
      </pc:sldChg>
      <pc:sldChg chg="addCm">
        <pc:chgData name="patrik.tornquist@bufab.com" userId="S::urn:spo:guest#patrik.tornquist@bufab.com::" providerId="AD" clId="Web-{2A25DB0B-9206-8DA6-5766-39CF8A8C124F}" dt="2022-11-15T13:53:55.921" v="3"/>
        <pc:sldMkLst>
          <pc:docMk/>
          <pc:sldMk cId="1723065982" sldId="394"/>
        </pc:sldMkLst>
      </pc:sldChg>
      <pc:sldChg chg="addCm">
        <pc:chgData name="patrik.tornquist@bufab.com" userId="S::urn:spo:guest#patrik.tornquist@bufab.com::" providerId="AD" clId="Web-{2A25DB0B-9206-8DA6-5766-39CF8A8C124F}" dt="2022-11-15T13:58:14.720" v="7"/>
        <pc:sldMkLst>
          <pc:docMk/>
          <pc:sldMk cId="3050233805" sldId="395"/>
        </pc:sldMkLst>
      </pc:sldChg>
    </pc:docChg>
  </pc:docChgLst>
  <pc:docChgLst>
    <pc:chgData name="torhild@voco.no" userId="S::urn:spo:guest#torhild@voco.no::" providerId="AD" clId="Web-{9B798375-A46D-99C9-CBBA-652DA3D2546F}"/>
    <pc:docChg chg="mod modSld">
      <pc:chgData name="torhild@voco.no" userId="S::urn:spo:guest#torhild@voco.no::" providerId="AD" clId="Web-{9B798375-A46D-99C9-CBBA-652DA3D2546F}" dt="2022-11-16T08:52:00.330" v="79" actId="20577"/>
      <pc:docMkLst>
        <pc:docMk/>
      </pc:docMkLst>
      <pc:sldChg chg="modSp modCm">
        <pc:chgData name="torhild@voco.no" userId="S::urn:spo:guest#torhild@voco.no::" providerId="AD" clId="Web-{9B798375-A46D-99C9-CBBA-652DA3D2546F}" dt="2022-11-16T08:45:50.268" v="8" actId="20577"/>
        <pc:sldMkLst>
          <pc:docMk/>
          <pc:sldMk cId="2943811736" sldId="382"/>
        </pc:sldMkLst>
        <pc:spChg chg="mod">
          <ac:chgData name="torhild@voco.no" userId="S::urn:spo:guest#torhild@voco.no::" providerId="AD" clId="Web-{9B798375-A46D-99C9-CBBA-652DA3D2546F}" dt="2022-11-16T08:45:50.268" v="8" actId="20577"/>
          <ac:spMkLst>
            <pc:docMk/>
            <pc:sldMk cId="2943811736" sldId="382"/>
            <ac:spMk id="11" creationId="{432AA835-D4A4-FA4F-B4D2-41548B0EA57B}"/>
          </ac:spMkLst>
        </pc:spChg>
      </pc:sldChg>
      <pc:sldChg chg="modSp">
        <pc:chgData name="torhild@voco.no" userId="S::urn:spo:guest#torhild@voco.no::" providerId="AD" clId="Web-{9B798375-A46D-99C9-CBBA-652DA3D2546F}" dt="2022-11-16T08:46:12.707" v="9" actId="20577"/>
        <pc:sldMkLst>
          <pc:docMk/>
          <pc:sldMk cId="2038647735" sldId="383"/>
        </pc:sldMkLst>
        <pc:spChg chg="mod">
          <ac:chgData name="torhild@voco.no" userId="S::urn:spo:guest#torhild@voco.no::" providerId="AD" clId="Web-{9B798375-A46D-99C9-CBBA-652DA3D2546F}" dt="2022-11-16T08:46:12.707" v="9" actId="20577"/>
          <ac:spMkLst>
            <pc:docMk/>
            <pc:sldMk cId="2038647735" sldId="383"/>
            <ac:spMk id="9" creationId="{9555C8A5-18EC-8A46-9282-7076EDB6D18E}"/>
          </ac:spMkLst>
        </pc:spChg>
      </pc:sldChg>
      <pc:sldChg chg="modSp">
        <pc:chgData name="torhild@voco.no" userId="S::urn:spo:guest#torhild@voco.no::" providerId="AD" clId="Web-{9B798375-A46D-99C9-CBBA-652DA3D2546F}" dt="2022-11-16T08:45:21.611" v="5" actId="20577"/>
        <pc:sldMkLst>
          <pc:docMk/>
          <pc:sldMk cId="1723065982" sldId="394"/>
        </pc:sldMkLst>
        <pc:spChg chg="mod">
          <ac:chgData name="torhild@voco.no" userId="S::urn:spo:guest#torhild@voco.no::" providerId="AD" clId="Web-{9B798375-A46D-99C9-CBBA-652DA3D2546F}" dt="2022-11-16T08:45:21.611" v="5" actId="20577"/>
          <ac:spMkLst>
            <pc:docMk/>
            <pc:sldMk cId="1723065982" sldId="394"/>
            <ac:spMk id="6" creationId="{E17330B2-CD0E-45F7-811B-83F0A79A538E}"/>
          </ac:spMkLst>
        </pc:spChg>
        <pc:spChg chg="mod">
          <ac:chgData name="torhild@voco.no" userId="S::urn:spo:guest#torhild@voco.no::" providerId="AD" clId="Web-{9B798375-A46D-99C9-CBBA-652DA3D2546F}" dt="2022-11-16T08:44:34.140" v="1" actId="20577"/>
          <ac:spMkLst>
            <pc:docMk/>
            <pc:sldMk cId="1723065982" sldId="394"/>
            <ac:spMk id="8" creationId="{2BB21FEC-C4CC-42F9-8548-DC2BE7553E03}"/>
          </ac:spMkLst>
        </pc:spChg>
      </pc:sldChg>
      <pc:sldChg chg="modSp modCm">
        <pc:chgData name="torhild@voco.no" userId="S::urn:spo:guest#torhild@voco.no::" providerId="AD" clId="Web-{9B798375-A46D-99C9-CBBA-652DA3D2546F}" dt="2022-11-16T08:52:00.330" v="79" actId="20577"/>
        <pc:sldMkLst>
          <pc:docMk/>
          <pc:sldMk cId="3050233805" sldId="395"/>
        </pc:sldMkLst>
        <pc:spChg chg="mod">
          <ac:chgData name="torhild@voco.no" userId="S::urn:spo:guest#torhild@voco.no::" providerId="AD" clId="Web-{9B798375-A46D-99C9-CBBA-652DA3D2546F}" dt="2022-11-16T08:52:00.330" v="79" actId="20577"/>
          <ac:spMkLst>
            <pc:docMk/>
            <pc:sldMk cId="3050233805" sldId="395"/>
            <ac:spMk id="3" creationId="{8212DD85-17E2-4C17-977E-1C90DEAF1BF0}"/>
          </ac:spMkLst>
        </pc:spChg>
      </pc:sldChg>
    </pc:docChg>
  </pc:docChgLst>
</pc:chgInfo>
</file>

<file path=ppt/comments/modernComment_17E_AF770098.xml><?xml version="1.0" encoding="utf-8"?>
<p188:cmLst xmlns:a="http://schemas.openxmlformats.org/drawingml/2006/main" xmlns:r="http://schemas.openxmlformats.org/officeDocument/2006/relationships" xmlns:p188="http://schemas.microsoft.com/office/powerpoint/2018/8/main">
  <p188:cm id="{ADD06ECF-F26B-4748-8C90-0E998FBF8F18}" authorId="{5D02A5B2-1212-3A5D-5BA4-C361AE2F801D}" created="2022-11-15T13:55:11.718">
    <ac:txMkLst xmlns:ac="http://schemas.microsoft.com/office/drawing/2013/main/command">
      <pc:docMk xmlns:pc="http://schemas.microsoft.com/office/powerpoint/2013/main/command"/>
      <pc:sldMk xmlns:pc="http://schemas.microsoft.com/office/powerpoint/2013/main/command" cId="2943811736" sldId="382"/>
      <ac:spMk id="11" creationId="{432AA835-D4A4-FA4F-B4D2-41548B0EA57B}"/>
      <ac:txMk cp="208" len="10">
        <ac:context len="268" hash="436671749"/>
      </ac:txMk>
    </ac:txMkLst>
    <p188:pos x="5213195" y="1180170"/>
    <p188:txBody>
      <a:bodyPr/>
      <a:lstStyle/>
      <a:p>
        <a:r>
          <a:rPr lang="sv-SE"/>
          <a:t>Jeg liker nøkkeltall</a:t>
        </a:r>
      </a:p>
    </p188:txBody>
  </p188:cm>
</p188:cmLst>
</file>

<file path=ppt/comments/modernComment_17F_79834BB7.xml><?xml version="1.0" encoding="utf-8"?>
<p188:cmLst xmlns:a="http://schemas.openxmlformats.org/drawingml/2006/main" xmlns:r="http://schemas.openxmlformats.org/officeDocument/2006/relationships" xmlns:p188="http://schemas.microsoft.com/office/powerpoint/2018/8/main">
  <p188:cm id="{AF6B4441-73C9-4652-A4CA-1A0E99FC04D7}" authorId="{5D02A5B2-1212-3A5D-5BA4-C361AE2F801D}" created="2022-11-15T13:55:44.109">
    <ac:txMkLst xmlns:ac="http://schemas.microsoft.com/office/drawing/2013/main/command">
      <pc:docMk xmlns:pc="http://schemas.microsoft.com/office/powerpoint/2013/main/command"/>
      <pc:sldMk xmlns:pc="http://schemas.microsoft.com/office/powerpoint/2013/main/command" cId="2038647735" sldId="383"/>
      <ac:spMk id="9" creationId="{9555C8A5-18EC-8A46-9282-7076EDB6D18E}"/>
      <ac:txMk cp="91" len="22">
        <ac:context len="260" hash="3634453873"/>
      </ac:txMk>
    </ac:txMkLst>
    <p188:pos x="1895707" y="994317"/>
    <p188:txBody>
      <a:bodyPr/>
      <a:lstStyle/>
      <a:p>
        <a:r>
          <a:rPr lang="sv-SE"/>
          <a:t>Bra ordvalg som alle forstår.</a:t>
        </a:r>
      </a:p>
    </p188:txBody>
  </p188:cm>
</p188:cmLst>
</file>

<file path=ppt/comments/modernComment_18A_66B3E67E.xml><?xml version="1.0" encoding="utf-8"?>
<p188:cmLst xmlns:a="http://schemas.openxmlformats.org/drawingml/2006/main" xmlns:r="http://schemas.openxmlformats.org/officeDocument/2006/relationships" xmlns:p188="http://schemas.microsoft.com/office/powerpoint/2018/8/main">
  <p188:cm id="{4C100FFB-E32F-4071-8B5E-FBB2874D1470}" authorId="{5D02A5B2-1212-3A5D-5BA4-C361AE2F801D}" created="2022-11-15T13:53:36.811">
    <ac:txMkLst xmlns:ac="http://schemas.microsoft.com/office/drawing/2013/main/command">
      <pc:docMk xmlns:pc="http://schemas.microsoft.com/office/powerpoint/2013/main/command"/>
      <pc:sldMk xmlns:pc="http://schemas.microsoft.com/office/powerpoint/2013/main/command" cId="1723065982" sldId="394"/>
      <ac:spMk id="6" creationId="{E17330B2-CD0E-45F7-811B-83F0A79A538E}"/>
      <ac:txMk cp="27" len="30">
        <ac:context len="58" hash="1776097734"/>
      </ac:txMk>
    </ac:txMkLst>
    <p188:pos x="1979341" y="427463"/>
    <p188:txBody>
      <a:bodyPr/>
      <a:lstStyle/>
      <a:p>
        <a:r>
          <a:rPr lang="sv-SE"/>
          <a:t>Bra</a:t>
        </a:r>
      </a:p>
    </p188:txBody>
  </p188:cm>
  <p188:cm id="{117A653D-F3BF-4F13-A597-5ECB4BA99F1A}" authorId="{5D02A5B2-1212-3A5D-5BA4-C361AE2F801D}" created="2022-11-15T13:53:48.171">
    <ac:txMkLst xmlns:ac="http://schemas.microsoft.com/office/drawing/2013/main/command">
      <pc:docMk xmlns:pc="http://schemas.microsoft.com/office/powerpoint/2013/main/command"/>
      <pc:sldMk xmlns:pc="http://schemas.microsoft.com/office/powerpoint/2013/main/command" cId="1723065982" sldId="394"/>
      <ac:spMk id="8" creationId="{2BB21FEC-C4CC-42F9-8548-DC2BE7553E03}"/>
      <ac:txMk cp="166" len="14">
        <ac:context len="364" hash="1511280788"/>
      </ac:txMk>
    </ac:txMkLst>
    <p188:pos x="3066585" y="1551878"/>
    <p188:txBody>
      <a:bodyPr/>
      <a:lstStyle/>
      <a:p>
        <a:r>
          <a:rPr lang="sv-SE"/>
          <a:t>Behold</a:t>
        </a:r>
      </a:p>
    </p188:txBody>
  </p188:cm>
  <p188:cm id="{BF10F7D6-641E-43AD-B8B7-0A919FC55818}" authorId="{5D02A5B2-1212-3A5D-5BA4-C361AE2F801D}" created="2022-11-15T13:53:55.921">
    <ac:txMkLst xmlns:ac="http://schemas.microsoft.com/office/drawing/2013/main/command">
      <pc:docMk xmlns:pc="http://schemas.microsoft.com/office/powerpoint/2013/main/command"/>
      <pc:sldMk xmlns:pc="http://schemas.microsoft.com/office/powerpoint/2013/main/command" cId="1723065982" sldId="394"/>
      <ac:spMk id="8" creationId="{2BB21FEC-C4CC-42F9-8548-DC2BE7553E03}"/>
      <ac:txMk cp="331" len="4">
        <ac:context len="364" hash="1511280788"/>
      </ac:txMk>
    </ac:txMkLst>
    <p188:pos x="1960756" y="2787804"/>
    <p188:txBody>
      <a:bodyPr/>
      <a:lstStyle/>
      <a:p>
        <a:r>
          <a:rPr lang="sv-SE"/>
          <a:t>Behold</a:t>
        </a:r>
      </a:p>
    </p188:txBody>
  </p188:cm>
</p188:cmLst>
</file>

<file path=ppt/comments/modernComment_18B_B5CEDFCD.xml><?xml version="1.0" encoding="utf-8"?>
<p188:cmLst xmlns:a="http://schemas.openxmlformats.org/drawingml/2006/main" xmlns:r="http://schemas.openxmlformats.org/officeDocument/2006/relationships" xmlns:p188="http://schemas.microsoft.com/office/powerpoint/2018/8/main">
  <p188:cm id="{A0CEF7FC-F197-450C-8FE9-33084FAFD415}" authorId="{5D02A5B2-1212-3A5D-5BA4-C361AE2F801D}" created="2022-11-15T13:57:50.423">
    <ac:txMkLst xmlns:ac="http://schemas.microsoft.com/office/drawing/2013/main/command">
      <pc:docMk xmlns:pc="http://schemas.microsoft.com/office/powerpoint/2013/main/command"/>
      <pc:sldMk xmlns:pc="http://schemas.microsoft.com/office/powerpoint/2013/main/command" cId="3050233805" sldId="395"/>
      <ac:spMk id="3" creationId="{8212DD85-17E2-4C17-977E-1C90DEAF1BF0}"/>
      <ac:txMk cp="454">
        <ac:context len="658" hash="983639833"/>
      </ac:txMk>
    </ac:txMkLst>
    <p188:pos x="269487" y="2927195"/>
    <p188:txBody>
      <a:bodyPr/>
      <a:lstStyle/>
      <a:p>
        <a:r>
          <a:rPr lang="sv-SE"/>
          <a:t>Hva betyr dette?</a:t>
        </a:r>
      </a:p>
    </p188:txBody>
  </p188:cm>
  <p188:cm id="{F878C8F9-4060-44DB-BA7B-F69E737C4B67}" authorId="{5D02A5B2-1212-3A5D-5BA4-C361AE2F801D}" created="2022-11-15T13:58:14.720">
    <ac:txMkLst xmlns:ac="http://schemas.microsoft.com/office/drawing/2013/main/command">
      <pc:docMk xmlns:pc="http://schemas.microsoft.com/office/powerpoint/2013/main/command"/>
      <pc:sldMk xmlns:pc="http://schemas.microsoft.com/office/powerpoint/2013/main/command" cId="3050233805" sldId="395"/>
      <ac:spMk id="3" creationId="{8212DD85-17E2-4C17-977E-1C90DEAF1BF0}"/>
      <ac:txMk cp="469" len="59">
        <ac:context len="658" hash="983639833"/>
      </ac:txMk>
    </ac:txMkLst>
    <p188:pos x="3178097" y="2927195"/>
    <p188:replyLst>
      <p188:reply id="{9241615B-DF44-4874-A9F3-E741408FA5FA}" authorId="{CCCD2CD5-9662-DA8D-9E08-B30799F74D69}" created="2022-11-16T08:47:15.397">
        <p188:txBody>
          <a:bodyPr/>
          <a:lstStyle/>
          <a:p>
            <a:r>
              <a:rPr lang="nb-NO"/>
              <a:t>Her har det skjedd noe muffins.... Skal finne ut av det...</a:t>
            </a:r>
          </a:p>
        </p188:txBody>
      </p188:reply>
    </p188:replyLst>
    <p188:txBody>
      <a:bodyPr/>
      <a:lstStyle/>
      <a:p>
        <a:r>
          <a:rPr lang="sv-SE"/>
          <a:t>Og dette??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E98A2D">
            <a:alpha val="50000"/>
          </a:srgbClr>
        </a:solidFill>
      </dgm:spPr>
      <dgm:t>
        <a:bodyPr/>
        <a:lstStyle/>
        <a:p>
          <a:r>
            <a:rPr lang="en-US" noProof="0" dirty="0" err="1"/>
            <a:t>Informasjon</a:t>
          </a:r>
          <a:endParaRPr lang="en-US"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E98A2D">
            <a:alpha val="50000"/>
          </a:srgbClr>
        </a:solidFill>
      </dgm:spPr>
      <dgm:t>
        <a:bodyPr/>
        <a:lstStyle/>
        <a:p>
          <a:r>
            <a:rPr lang="en-US" noProof="0" dirty="0" err="1"/>
            <a:t>Analyse</a:t>
          </a:r>
          <a:endParaRPr lang="en-US"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err="1"/>
            <a:t>Evaluering</a:t>
          </a:r>
          <a:endParaRPr lang="en-US" noProof="0"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Tilbud</a:t>
          </a:r>
          <a:r>
            <a:rPr lang="en-US" noProof="0" dirty="0"/>
            <a:t> </a:t>
          </a:r>
          <a:r>
            <a:rPr lang="en-US" noProof="0" dirty="0" err="1"/>
            <a:t>og</a:t>
          </a:r>
          <a:r>
            <a:rPr lang="en-US" noProof="0" dirty="0"/>
            <a:t> </a:t>
          </a:r>
          <a:r>
            <a:rPr lang="en-US" noProof="0" dirty="0" err="1"/>
            <a:t>kontrakt</a:t>
          </a:r>
          <a:endParaRPr lang="en-US" noProof="0"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err="1"/>
            <a:t>Implementering</a:t>
          </a:r>
          <a:endParaRPr lang="en-US" noProof="0"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err="1"/>
            <a:t>Informasjon</a:t>
          </a:r>
          <a:endParaRPr lang="en-US" b="1"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E98A2D">
            <a:alpha val="50000"/>
          </a:srgbClr>
        </a:solidFill>
      </dgm:spPr>
      <dgm:t>
        <a:bodyPr/>
        <a:lstStyle/>
        <a:p>
          <a:r>
            <a:rPr lang="en-US" noProof="0" dirty="0" err="1"/>
            <a:t>Analyse</a:t>
          </a:r>
          <a:endParaRPr lang="en-US"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err="1"/>
            <a:t>Evaluering</a:t>
          </a:r>
          <a:endParaRPr lang="en-US" noProof="0"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Tilbud</a:t>
          </a:r>
          <a:r>
            <a:rPr lang="en-US" noProof="0" dirty="0"/>
            <a:t> </a:t>
          </a:r>
          <a:r>
            <a:rPr lang="en-US" noProof="0" dirty="0" err="1"/>
            <a:t>og</a:t>
          </a:r>
          <a:r>
            <a:rPr lang="en-US" noProof="0" dirty="0"/>
            <a:t> </a:t>
          </a:r>
          <a:r>
            <a:rPr lang="en-US" noProof="0" dirty="0" err="1"/>
            <a:t>kontrakt</a:t>
          </a:r>
          <a:endParaRPr lang="en-US" noProof="0"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err="1"/>
            <a:t>Implementering</a:t>
          </a:r>
          <a:endParaRPr lang="en-US" noProof="0"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err="1"/>
            <a:t>Informasjon</a:t>
          </a:r>
          <a:endParaRPr lang="en-US" b="1"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err="1"/>
            <a:t>Analyse</a:t>
          </a:r>
          <a:endParaRPr lang="en-US" b="1"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a:t>Quotation</a:t>
          </a:r>
          <a:br>
            <a:rPr lang="en-US" noProof="0" dirty="0"/>
          </a:br>
          <a:r>
            <a:rPr lang="en-US"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err="1"/>
            <a:t>Informasjon</a:t>
          </a:r>
          <a:endParaRPr lang="en-US" b="1"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err="1"/>
            <a:t>Analyse</a:t>
          </a:r>
          <a:endParaRPr lang="en-US" b="1"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err="1"/>
            <a:t>Evaluering</a:t>
          </a:r>
          <a:endParaRPr lang="en-US" noProof="0"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Tilbud</a:t>
          </a:r>
          <a:r>
            <a:rPr lang="en-US" noProof="0" dirty="0"/>
            <a:t> </a:t>
          </a:r>
          <a:r>
            <a:rPr lang="en-US" noProof="0" dirty="0" err="1"/>
            <a:t>og</a:t>
          </a:r>
          <a:r>
            <a:rPr lang="en-US" noProof="0" dirty="0"/>
            <a:t> </a:t>
          </a:r>
          <a:r>
            <a:rPr lang="en-US" noProof="0" dirty="0" err="1"/>
            <a:t>kontrakt</a:t>
          </a:r>
          <a:endParaRPr lang="en-US" noProof="0"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err="1"/>
            <a:t>Implementering</a:t>
          </a:r>
          <a:endParaRPr lang="en-US" noProof="0"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err="1"/>
            <a:t>Informasjon</a:t>
          </a:r>
          <a:endParaRPr lang="en-US" b="1"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err="1"/>
            <a:t>Analyse</a:t>
          </a:r>
          <a:endParaRPr lang="en-US" b="1"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err="1"/>
            <a:t>Evaluering</a:t>
          </a:r>
          <a:endParaRPr lang="en-US" noProof="0"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Tilbud</a:t>
          </a:r>
          <a:r>
            <a:rPr lang="en-US" noProof="0" dirty="0"/>
            <a:t> </a:t>
          </a:r>
          <a:r>
            <a:rPr lang="en-US" noProof="0" dirty="0" err="1"/>
            <a:t>og</a:t>
          </a:r>
          <a:r>
            <a:rPr lang="en-US" noProof="0" dirty="0"/>
            <a:t> </a:t>
          </a:r>
          <a:r>
            <a:rPr lang="en-US" noProof="0" dirty="0" err="1"/>
            <a:t>kontrakt</a:t>
          </a:r>
          <a:endParaRPr lang="en-US" noProof="0"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err="1"/>
            <a:t>Implementering</a:t>
          </a:r>
          <a:endParaRPr lang="en-US" noProof="0"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err="1"/>
            <a:t>Informasjon</a:t>
          </a:r>
          <a:endParaRPr lang="en-US" b="1"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err="1"/>
            <a:t>Analyse</a:t>
          </a:r>
          <a:endParaRPr lang="en-US" b="1"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err="1"/>
            <a:t>Evaluering</a:t>
          </a:r>
          <a:endParaRPr lang="en-US" noProof="0"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39200"/>
        </a:solidFill>
      </dgm:spPr>
      <dgm:t>
        <a:bodyPr/>
        <a:lstStyle/>
        <a:p>
          <a:r>
            <a:rPr lang="en-US" b="1" noProof="0" dirty="0" err="1"/>
            <a:t>Tilbud</a:t>
          </a:r>
          <a:r>
            <a:rPr lang="en-US" b="1" noProof="0" dirty="0"/>
            <a:t> </a:t>
          </a:r>
          <a:r>
            <a:rPr lang="en-US" b="1" noProof="0" dirty="0" err="1"/>
            <a:t>og</a:t>
          </a:r>
          <a:r>
            <a:rPr lang="en-US" b="1" noProof="0" dirty="0"/>
            <a:t> </a:t>
          </a:r>
          <a:r>
            <a:rPr lang="en-US" b="1" noProof="0" dirty="0" err="1"/>
            <a:t>kontrakt</a:t>
          </a:r>
          <a:endParaRPr lang="en-US" b="1" noProof="0"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err="1"/>
            <a:t>Implementering</a:t>
          </a:r>
          <a:endParaRPr lang="en-US" noProof="0"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err="1"/>
            <a:t>Informasjon</a:t>
          </a:r>
          <a:endParaRPr lang="en-US" b="1"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err="1"/>
            <a:t>Analyse</a:t>
          </a:r>
          <a:endParaRPr lang="en-US" b="1"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err="1"/>
            <a:t>Evaluering</a:t>
          </a:r>
          <a:endParaRPr lang="en-US" noProof="0"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39200"/>
        </a:solidFill>
      </dgm:spPr>
      <dgm:t>
        <a:bodyPr/>
        <a:lstStyle/>
        <a:p>
          <a:r>
            <a:rPr lang="en-US" b="1" noProof="0" dirty="0" err="1"/>
            <a:t>Tilbud</a:t>
          </a:r>
          <a:r>
            <a:rPr lang="en-US" b="1" noProof="0" dirty="0"/>
            <a:t> </a:t>
          </a:r>
          <a:r>
            <a:rPr lang="en-US" b="1" noProof="0" dirty="0" err="1"/>
            <a:t>og</a:t>
          </a:r>
          <a:r>
            <a:rPr lang="en-US" b="1" noProof="0" dirty="0"/>
            <a:t> </a:t>
          </a:r>
          <a:r>
            <a:rPr lang="en-US" b="1" noProof="0" dirty="0" err="1"/>
            <a:t>kontrakt</a:t>
          </a:r>
          <a:endParaRPr lang="en-US" b="1" noProof="0"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F39200"/>
        </a:solidFill>
      </dgm:spPr>
      <dgm:t>
        <a:bodyPr/>
        <a:lstStyle/>
        <a:p>
          <a:r>
            <a:rPr lang="en-US" b="1" noProof="0" dirty="0" err="1"/>
            <a:t>Implementering</a:t>
          </a:r>
          <a:endParaRPr lang="en-US" b="1" noProof="0"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err="1"/>
            <a:t>Oppstart</a:t>
          </a:r>
          <a:endParaRPr lang="en-US" b="1" noProof="0"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err="1"/>
            <a:t>Informasjon</a:t>
          </a:r>
          <a:endParaRPr lang="en-US" b="1" noProof="0" dirty="0"/>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err="1"/>
            <a:t>Analyse</a:t>
          </a:r>
          <a:endParaRPr lang="en-US" b="1" noProof="0" dirty="0"/>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F39200"/>
        </a:solidFill>
      </dgm:spPr>
      <dgm:t>
        <a:bodyPr/>
        <a:lstStyle/>
        <a:p>
          <a:r>
            <a:rPr lang="en-US" b="1" noProof="0" dirty="0" err="1"/>
            <a:t>Evaluering</a:t>
          </a:r>
          <a:endParaRPr lang="en-US" b="1" noProof="0"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39200"/>
        </a:solidFill>
      </dgm:spPr>
      <dgm:t>
        <a:bodyPr/>
        <a:lstStyle/>
        <a:p>
          <a:r>
            <a:rPr lang="en-US" b="1" noProof="0" dirty="0" err="1"/>
            <a:t>Tilbud</a:t>
          </a:r>
          <a:r>
            <a:rPr lang="en-US" b="1" noProof="0" dirty="0"/>
            <a:t> </a:t>
          </a:r>
          <a:r>
            <a:rPr lang="en-US" b="1" noProof="0" dirty="0" err="1"/>
            <a:t>og</a:t>
          </a:r>
          <a:r>
            <a:rPr lang="en-US" b="1" noProof="0" dirty="0"/>
            <a:t> </a:t>
          </a:r>
          <a:r>
            <a:rPr lang="en-US" b="1" noProof="0" dirty="0" err="1"/>
            <a:t>kontrakt</a:t>
          </a:r>
          <a:endParaRPr lang="en-US" b="1" noProof="0"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F39200"/>
        </a:solidFill>
      </dgm:spPr>
      <dgm:t>
        <a:bodyPr/>
        <a:lstStyle/>
        <a:p>
          <a:r>
            <a:rPr lang="en-US" b="1" noProof="0" dirty="0" err="1"/>
            <a:t>Implementering</a:t>
          </a:r>
          <a:endParaRPr lang="en-US" b="1" noProof="0"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Informasjon</a:t>
          </a:r>
          <a:endParaRPr lang="en-US" sz="1000"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Analyse</a:t>
          </a:r>
          <a:endParaRPr lang="en-US" sz="1000"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Tilbud</a:t>
          </a:r>
          <a:r>
            <a:rPr lang="en-US" sz="1000" kern="1200" noProof="0" dirty="0"/>
            <a:t> </a:t>
          </a:r>
          <a:r>
            <a:rPr lang="en-US" sz="1000" kern="1200" noProof="0" dirty="0" err="1"/>
            <a:t>og</a:t>
          </a:r>
          <a:r>
            <a:rPr lang="en-US" sz="1000" kern="1200" noProof="0" dirty="0"/>
            <a:t> </a:t>
          </a:r>
          <a:r>
            <a:rPr lang="en-US" sz="1000" kern="1200" noProof="0" dirty="0" err="1"/>
            <a:t>kontrakt</a:t>
          </a:r>
          <a:endParaRPr lang="en-US" sz="10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Implementering</a:t>
          </a:r>
          <a:endParaRPr lang="en-US" sz="10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Evaluering</a:t>
          </a:r>
          <a:endParaRPr lang="en-US" sz="1000" kern="1200" noProof="0" dirty="0"/>
        </a:p>
      </dsp:txBody>
      <dsp:txXfrm>
        <a:off x="9752123" y="1543506"/>
        <a:ext cx="1008279" cy="67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Informasjon</a:t>
          </a:r>
          <a:endParaRPr lang="en-US" sz="10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Analyse</a:t>
          </a:r>
          <a:endParaRPr lang="en-US" sz="1000"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Tilbud</a:t>
          </a:r>
          <a:r>
            <a:rPr lang="en-US" sz="1000" kern="1200" noProof="0" dirty="0"/>
            <a:t> </a:t>
          </a:r>
          <a:r>
            <a:rPr lang="en-US" sz="1000" kern="1200" noProof="0" dirty="0" err="1"/>
            <a:t>og</a:t>
          </a:r>
          <a:r>
            <a:rPr lang="en-US" sz="1000" kern="1200" noProof="0" dirty="0"/>
            <a:t> </a:t>
          </a:r>
          <a:r>
            <a:rPr lang="en-US" sz="1000" kern="1200" noProof="0" dirty="0" err="1"/>
            <a:t>kontrakt</a:t>
          </a:r>
          <a:endParaRPr lang="en-US" sz="10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Implementering</a:t>
          </a:r>
          <a:endParaRPr lang="en-US" sz="10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Evaluering</a:t>
          </a:r>
          <a:endParaRPr lang="en-US" sz="1000" kern="1200" noProof="0" dirty="0"/>
        </a:p>
      </dsp:txBody>
      <dsp:txXfrm>
        <a:off x="9752123" y="1543506"/>
        <a:ext cx="1008279" cy="67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Informasjon</a:t>
          </a:r>
          <a:endParaRPr lang="en-US" sz="10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Analyse</a:t>
          </a:r>
          <a:endParaRPr lang="en-US" sz="10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Quotation</a:t>
          </a:r>
          <a:br>
            <a:rPr lang="en-US" sz="1000" kern="1200" noProof="0" dirty="0"/>
          </a:br>
          <a:r>
            <a:rPr lang="en-US" sz="1000"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Informasjon</a:t>
          </a:r>
          <a:endParaRPr lang="en-US" sz="10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Analyse</a:t>
          </a:r>
          <a:endParaRPr lang="en-US" sz="10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Tilbud</a:t>
          </a:r>
          <a:r>
            <a:rPr lang="en-US" sz="1000" kern="1200" noProof="0" dirty="0"/>
            <a:t> </a:t>
          </a:r>
          <a:r>
            <a:rPr lang="en-US" sz="1000" kern="1200" noProof="0" dirty="0" err="1"/>
            <a:t>og</a:t>
          </a:r>
          <a:r>
            <a:rPr lang="en-US" sz="1000" kern="1200" noProof="0" dirty="0"/>
            <a:t> </a:t>
          </a:r>
          <a:r>
            <a:rPr lang="en-US" sz="1000" kern="1200" noProof="0" dirty="0" err="1"/>
            <a:t>kontrakt</a:t>
          </a:r>
          <a:endParaRPr lang="en-US" sz="10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Implementering</a:t>
          </a:r>
          <a:endParaRPr lang="en-US" sz="10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Evaluering</a:t>
          </a:r>
          <a:endParaRPr lang="en-US" sz="1000" kern="1200" noProof="0" dirty="0"/>
        </a:p>
      </dsp:txBody>
      <dsp:txXfrm>
        <a:off x="9752123" y="1543506"/>
        <a:ext cx="1008279" cy="672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Informasjon</a:t>
          </a:r>
          <a:endParaRPr lang="en-US" sz="10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Analyse</a:t>
          </a:r>
          <a:endParaRPr lang="en-US" sz="10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Tilbud</a:t>
          </a:r>
          <a:r>
            <a:rPr lang="en-US" sz="1000" kern="1200" noProof="0" dirty="0"/>
            <a:t> </a:t>
          </a:r>
          <a:r>
            <a:rPr lang="en-US" sz="1000" kern="1200" noProof="0" dirty="0" err="1"/>
            <a:t>og</a:t>
          </a:r>
          <a:r>
            <a:rPr lang="en-US" sz="1000" kern="1200" noProof="0" dirty="0"/>
            <a:t> </a:t>
          </a:r>
          <a:r>
            <a:rPr lang="en-US" sz="1000" kern="1200" noProof="0" dirty="0" err="1"/>
            <a:t>kontrakt</a:t>
          </a:r>
          <a:endParaRPr lang="en-US" sz="10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Implementering</a:t>
          </a:r>
          <a:endParaRPr lang="en-US" sz="10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Evaluering</a:t>
          </a:r>
          <a:endParaRPr lang="en-US" sz="1000" kern="1200" noProof="0" dirty="0"/>
        </a:p>
      </dsp:txBody>
      <dsp:txXfrm>
        <a:off x="9752123" y="1543506"/>
        <a:ext cx="1008279" cy="67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Informasjon</a:t>
          </a:r>
          <a:endParaRPr lang="en-US" sz="10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Analyse</a:t>
          </a:r>
          <a:endParaRPr lang="en-US" sz="10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Tilbud</a:t>
          </a:r>
          <a:r>
            <a:rPr lang="en-US" sz="1000" b="1" kern="1200" noProof="0" dirty="0"/>
            <a:t> </a:t>
          </a:r>
          <a:r>
            <a:rPr lang="en-US" sz="1000" b="1" kern="1200" noProof="0" dirty="0" err="1"/>
            <a:t>og</a:t>
          </a:r>
          <a:r>
            <a:rPr lang="en-US" sz="1000" b="1" kern="1200" noProof="0" dirty="0"/>
            <a:t> </a:t>
          </a:r>
          <a:r>
            <a:rPr lang="en-US" sz="1000" b="1" kern="1200" noProof="0" dirty="0" err="1"/>
            <a:t>kontrakt</a:t>
          </a:r>
          <a:endParaRPr lang="en-US" sz="1000" b="1"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Implementering</a:t>
          </a:r>
          <a:endParaRPr lang="en-US" sz="10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Evaluering</a:t>
          </a:r>
          <a:endParaRPr lang="en-US" sz="1000" kern="1200" noProof="0" dirty="0"/>
        </a:p>
      </dsp:txBody>
      <dsp:txXfrm>
        <a:off x="9752123" y="1543506"/>
        <a:ext cx="1008279" cy="67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Informasjon</a:t>
          </a:r>
          <a:endParaRPr lang="en-US" sz="10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Analyse</a:t>
          </a:r>
          <a:endParaRPr lang="en-US" sz="10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Tilbud</a:t>
          </a:r>
          <a:r>
            <a:rPr lang="en-US" sz="1000" b="1" kern="1200" noProof="0" dirty="0"/>
            <a:t> </a:t>
          </a:r>
          <a:r>
            <a:rPr lang="en-US" sz="1000" b="1" kern="1200" noProof="0" dirty="0" err="1"/>
            <a:t>og</a:t>
          </a:r>
          <a:r>
            <a:rPr lang="en-US" sz="1000" b="1" kern="1200" noProof="0" dirty="0"/>
            <a:t> </a:t>
          </a:r>
          <a:r>
            <a:rPr lang="en-US" sz="1000" b="1" kern="1200" noProof="0" dirty="0" err="1"/>
            <a:t>kontrakt</a:t>
          </a:r>
          <a:endParaRPr lang="en-US" sz="1000" b="1"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Implementering</a:t>
          </a:r>
          <a:endParaRPr lang="en-US" sz="1000" b="1"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Evaluering</a:t>
          </a:r>
          <a:endParaRPr lang="en-US" sz="1000" kern="1200" noProof="0" dirty="0"/>
        </a:p>
      </dsp:txBody>
      <dsp:txXfrm>
        <a:off x="9752123" y="1543506"/>
        <a:ext cx="1008279" cy="67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Oppstart</a:t>
          </a:r>
          <a:endParaRPr lang="en-US" sz="10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Informasjon</a:t>
          </a:r>
          <a:endParaRPr lang="en-US" sz="10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Analyse</a:t>
          </a:r>
          <a:endParaRPr lang="en-US" sz="10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Tilbud</a:t>
          </a:r>
          <a:r>
            <a:rPr lang="en-US" sz="1000" b="1" kern="1200" noProof="0" dirty="0"/>
            <a:t> </a:t>
          </a:r>
          <a:r>
            <a:rPr lang="en-US" sz="1000" b="1" kern="1200" noProof="0" dirty="0" err="1"/>
            <a:t>og</a:t>
          </a:r>
          <a:r>
            <a:rPr lang="en-US" sz="1000" b="1" kern="1200" noProof="0" dirty="0"/>
            <a:t> </a:t>
          </a:r>
          <a:r>
            <a:rPr lang="en-US" sz="1000" b="1" kern="1200" noProof="0" dirty="0" err="1"/>
            <a:t>kontrakt</a:t>
          </a:r>
          <a:endParaRPr lang="en-US" sz="1000" b="1"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Implementering</a:t>
          </a:r>
          <a:endParaRPr lang="en-US" sz="1000" b="1"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err="1"/>
            <a:t>Evaluering</a:t>
          </a:r>
          <a:endParaRPr lang="en-US" sz="1000" b="1" kern="1200" noProof="0" dirty="0"/>
        </a:p>
      </dsp:txBody>
      <dsp:txXfrm>
        <a:off x="9752123" y="1543506"/>
        <a:ext cx="1008279" cy="6721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EF66C-84CD-A94F-BED9-4C50D1FC3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F602C1C-C373-8D44-B7DB-804A2F8F0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Date Placeholder 5">
            <a:extLst>
              <a:ext uri="{FF2B5EF4-FFF2-40B4-BE49-F238E27FC236}">
                <a16:creationId xmlns:a16="http://schemas.microsoft.com/office/drawing/2014/main" id="{B9F71152-B98D-DF46-B5C0-3A81C6F66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70872-B346-174D-8ACE-415D937D834B}" type="datetimeFigureOut">
              <a:rPr lang="en-GB" smtClean="0"/>
              <a:t>16/11/2022</a:t>
            </a:fld>
            <a:endParaRPr lang="en-GB"/>
          </a:p>
        </p:txBody>
      </p:sp>
    </p:spTree>
    <p:extLst>
      <p:ext uri="{BB962C8B-B14F-4D97-AF65-F5344CB8AC3E}">
        <p14:creationId xmlns:p14="http://schemas.microsoft.com/office/powerpoint/2010/main" val="38875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892CE-97B5-D546-BE1B-F59992BB5298}"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539B-F60E-E844-9794-ABC62BAC4039}" type="slidenum">
              <a:rPr lang="en-US" smtClean="0"/>
              <a:t>‹#›</a:t>
            </a:fld>
            <a:endParaRPr lang="en-US"/>
          </a:p>
        </p:txBody>
      </p:sp>
    </p:spTree>
    <p:extLst>
      <p:ext uri="{BB962C8B-B14F-4D97-AF65-F5344CB8AC3E}">
        <p14:creationId xmlns:p14="http://schemas.microsoft.com/office/powerpoint/2010/main" val="1440453424"/>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6"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2" algn="l" defTabSz="914332" rtl="0" eaLnBrk="1" latinLnBrk="0" hangingPunct="1">
      <a:defRPr sz="1200" kern="1200">
        <a:solidFill>
          <a:schemeClr val="tx1"/>
        </a:solidFill>
        <a:latin typeface="+mn-lt"/>
        <a:ea typeface="+mn-ea"/>
        <a:cs typeface="+mn-cs"/>
      </a:defRPr>
    </a:lvl5pPr>
    <a:lvl6pPr marL="2285828"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6"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0C2A539B-F60E-E844-9794-ABC62BAC4039}" type="slidenum">
              <a:rPr lang="en-US" smtClean="0"/>
              <a:t>2</a:t>
            </a:fld>
            <a:endParaRPr lang="en-US"/>
          </a:p>
        </p:txBody>
      </p:sp>
    </p:spTree>
    <p:extLst>
      <p:ext uri="{BB962C8B-B14F-4D97-AF65-F5344CB8AC3E}">
        <p14:creationId xmlns:p14="http://schemas.microsoft.com/office/powerpoint/2010/main" val="246033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title">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CC8BCE6C-42BD-0245-B6BE-B2F74908A53D}"/>
              </a:ext>
            </a:extLst>
          </p:cNvPr>
          <p:cNvSpPr>
            <a:spLocks noGrp="1"/>
          </p:cNvSpPr>
          <p:nvPr>
            <p:ph type="body" sz="quarter" idx="15" hasCustomPrompt="1"/>
          </p:nvPr>
        </p:nvSpPr>
        <p:spPr>
          <a:xfrm>
            <a:off x="514350" y="2311400"/>
            <a:ext cx="7580312" cy="558800"/>
          </a:xfrm>
          <a:prstGeom prst="rect">
            <a:avLst/>
          </a:prstGeom>
        </p:spPr>
        <p:txBody>
          <a:bodyPr>
            <a:noAutofit/>
          </a:bodyPr>
          <a:lstStyle>
            <a:lvl1pPr marL="0" indent="0">
              <a:buNone/>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One row headline</a:t>
            </a:r>
          </a:p>
        </p:txBody>
      </p:sp>
      <p:sp>
        <p:nvSpPr>
          <p:cNvPr id="14" name="Text Placeholder 19">
            <a:extLst>
              <a:ext uri="{FF2B5EF4-FFF2-40B4-BE49-F238E27FC236}">
                <a16:creationId xmlns:a16="http://schemas.microsoft.com/office/drawing/2014/main" id="{24859C7C-E702-B843-8E27-AB6E10FF1D1E}"/>
              </a:ext>
            </a:extLst>
          </p:cNvPr>
          <p:cNvSpPr>
            <a:spLocks noGrp="1"/>
          </p:cNvSpPr>
          <p:nvPr>
            <p:ph type="body" sz="quarter" idx="16" hasCustomPrompt="1"/>
          </p:nvPr>
        </p:nvSpPr>
        <p:spPr>
          <a:xfrm>
            <a:off x="494685" y="2870200"/>
            <a:ext cx="7580313" cy="558800"/>
          </a:xfrm>
          <a:prstGeom prst="rect">
            <a:avLst/>
          </a:prstGeom>
        </p:spPr>
        <p:txBody>
          <a:bodyPr>
            <a:noAutofit/>
          </a:bodyPr>
          <a:lstStyle>
            <a:lvl1pPr marL="0" indent="0">
              <a:buNone/>
              <a:defRPr sz="18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text</a:t>
            </a:r>
          </a:p>
        </p:txBody>
      </p:sp>
      <p:pic>
        <p:nvPicPr>
          <p:cNvPr id="5" name="Graphic 4">
            <a:extLst>
              <a:ext uri="{FF2B5EF4-FFF2-40B4-BE49-F238E27FC236}">
                <a16:creationId xmlns:a16="http://schemas.microsoft.com/office/drawing/2014/main" id="{77450B4A-F9C0-4987-ACD4-BDAD4FF0B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1895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xt left_and_image">
    <p:bg>
      <p:bgPr>
        <a:solidFill>
          <a:schemeClr val="bg1"/>
        </a:solidFill>
        <a:effectLst/>
      </p:bgPr>
    </p:bg>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4" name="Picture Placeholder 3">
            <a:extLst>
              <a:ext uri="{FF2B5EF4-FFF2-40B4-BE49-F238E27FC236}">
                <a16:creationId xmlns:a16="http://schemas.microsoft.com/office/drawing/2014/main" id="{9F55F25D-B866-1640-A6C9-AFCDBE9C99DF}"/>
              </a:ext>
            </a:extLst>
          </p:cNvPr>
          <p:cNvSpPr>
            <a:spLocks noGrp="1"/>
          </p:cNvSpPr>
          <p:nvPr>
            <p:ph type="pic" sz="quarter" idx="15"/>
          </p:nvPr>
        </p:nvSpPr>
        <p:spPr>
          <a:xfrm>
            <a:off x="6096000" y="0"/>
            <a:ext cx="6096000" cy="6858000"/>
          </a:xfrm>
        </p:spPr>
        <p:txBody>
          <a:bodyPr/>
          <a:lstStyle/>
          <a:p>
            <a:endParaRPr lang="en-GB"/>
          </a:p>
        </p:txBody>
      </p:sp>
      <p:sp>
        <p:nvSpPr>
          <p:cNvPr id="5" name="Slide Number Placeholder 5">
            <a:extLst>
              <a:ext uri="{FF2B5EF4-FFF2-40B4-BE49-F238E27FC236}">
                <a16:creationId xmlns:a16="http://schemas.microsoft.com/office/drawing/2014/main" id="{76A07D9E-6479-0B46-A6CA-72A760365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11140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right_and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57A076C-2188-364D-9F27-40C9744FE92F}"/>
              </a:ext>
            </a:extLst>
          </p:cNvPr>
          <p:cNvSpPr>
            <a:spLocks noGrp="1"/>
          </p:cNvSpPr>
          <p:nvPr>
            <p:ph type="pic" sz="quarter" idx="15"/>
          </p:nvPr>
        </p:nvSpPr>
        <p:spPr>
          <a:xfrm>
            <a:off x="0" y="0"/>
            <a:ext cx="6096000" cy="6858000"/>
          </a:xfrm>
        </p:spPr>
        <p:txBody>
          <a:bodyPr/>
          <a:lstStyle/>
          <a:p>
            <a:endParaRPr lang="en-GB"/>
          </a:p>
        </p:txBody>
      </p:sp>
      <p:sp>
        <p:nvSpPr>
          <p:cNvPr id="5" name="Slide Number Placeholder 5">
            <a:extLst>
              <a:ext uri="{FF2B5EF4-FFF2-40B4-BE49-F238E27FC236}">
                <a16:creationId xmlns:a16="http://schemas.microsoft.com/office/drawing/2014/main" id="{29BEE0F7-30D9-6B42-9B82-F63E620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
        <p:nvSpPr>
          <p:cNvPr id="6" name="Text Placeholder 19">
            <a:extLst>
              <a:ext uri="{FF2B5EF4-FFF2-40B4-BE49-F238E27FC236}">
                <a16:creationId xmlns:a16="http://schemas.microsoft.com/office/drawing/2014/main" id="{FC441195-33DC-4D41-8D54-FA5037F8C9A6}"/>
              </a:ext>
            </a:extLst>
          </p:cNvPr>
          <p:cNvSpPr>
            <a:spLocks noGrp="1"/>
          </p:cNvSpPr>
          <p:nvPr>
            <p:ph type="body" sz="quarter" idx="16" hasCustomPrompt="1"/>
          </p:nvPr>
        </p:nvSpPr>
        <p:spPr>
          <a:xfrm>
            <a:off x="6563493" y="877607"/>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7" name="Text Placeholder 2">
            <a:extLst>
              <a:ext uri="{FF2B5EF4-FFF2-40B4-BE49-F238E27FC236}">
                <a16:creationId xmlns:a16="http://schemas.microsoft.com/office/drawing/2014/main" id="{3C99B6A0-288E-E547-8D3C-BB9EA2929BF8}"/>
              </a:ext>
            </a:extLst>
          </p:cNvPr>
          <p:cNvSpPr>
            <a:spLocks noGrp="1"/>
          </p:cNvSpPr>
          <p:nvPr>
            <p:ph type="body" sz="quarter" idx="17" hasCustomPrompt="1"/>
          </p:nvPr>
        </p:nvSpPr>
        <p:spPr>
          <a:xfrm>
            <a:off x="6563493" y="1604807"/>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Tree>
    <p:extLst>
      <p:ext uri="{BB962C8B-B14F-4D97-AF65-F5344CB8AC3E}">
        <p14:creationId xmlns:p14="http://schemas.microsoft.com/office/powerpoint/2010/main" val="279162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457E848B-447B-8A40-AF3F-F2318E700B1A}"/>
              </a:ext>
            </a:extLst>
          </p:cNvPr>
          <p:cNvSpPr>
            <a:spLocks noGrp="1"/>
          </p:cNvSpPr>
          <p:nvPr>
            <p:ph type="pic" sz="quarter" idx="11" hasCustomPrompt="1"/>
          </p:nvPr>
        </p:nvSpPr>
        <p:spPr>
          <a:xfrm>
            <a:off x="1" y="0"/>
            <a:ext cx="12191999"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E2401B24-9293-0C4C-8499-EDB52CC0CDDC}"/>
              </a:ext>
            </a:extLst>
          </p:cNvPr>
          <p:cNvSpPr>
            <a:spLocks noGrp="1"/>
          </p:cNvSpPr>
          <p:nvPr>
            <p:ph type="sldNum" sz="quarter" idx="12"/>
          </p:nvPr>
        </p:nvSpPr>
        <p:spPr/>
        <p:txBody>
          <a:bodyPr/>
          <a:lstStyle/>
          <a:p>
            <a:fld id="{D85ADF48-4DB7-7B4C-8E0B-930749D4F9C4}" type="slidenum">
              <a:rPr lang="en-GB" smtClean="0"/>
              <a:t>‹#›</a:t>
            </a:fld>
            <a:endParaRPr lang="en-GB"/>
          </a:p>
        </p:txBody>
      </p:sp>
    </p:spTree>
    <p:extLst>
      <p:ext uri="{BB962C8B-B14F-4D97-AF65-F5344CB8AC3E}">
        <p14:creationId xmlns:p14="http://schemas.microsoft.com/office/powerpoint/2010/main" val="26297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6545263" y="0"/>
            <a:ext cx="5646737"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5C50A8D3-EF63-1E49-9FA0-489679315AE1}"/>
              </a:ext>
            </a:extLst>
          </p:cNvPr>
          <p:cNvSpPr>
            <a:spLocks noGrp="1"/>
          </p:cNvSpPr>
          <p:nvPr>
            <p:ph type="sldNum" sz="quarter" idx="15"/>
          </p:nvPr>
        </p:nvSpPr>
        <p:spPr/>
        <p:txBody>
          <a:bodyPr/>
          <a:lstStyle/>
          <a:p>
            <a:fld id="{D85ADF48-4DB7-7B4C-8E0B-930749D4F9C4}" type="slidenum">
              <a:rPr lang="en-GB" smtClean="0"/>
              <a:t>‹#›</a:t>
            </a:fld>
            <a:endParaRPr lang="en-GB"/>
          </a:p>
        </p:txBody>
      </p:sp>
      <p:sp>
        <p:nvSpPr>
          <p:cNvPr id="5" name="Text Placeholder 19">
            <a:extLst>
              <a:ext uri="{FF2B5EF4-FFF2-40B4-BE49-F238E27FC236}">
                <a16:creationId xmlns:a16="http://schemas.microsoft.com/office/drawing/2014/main" id="{6F0B07B2-A377-1A4F-9373-509727D53BBA}"/>
              </a:ext>
            </a:extLst>
          </p:cNvPr>
          <p:cNvSpPr>
            <a:spLocks noGrp="1"/>
          </p:cNvSpPr>
          <p:nvPr>
            <p:ph type="body" sz="quarter" idx="13" hasCustomPrompt="1"/>
          </p:nvPr>
        </p:nvSpPr>
        <p:spPr>
          <a:xfrm>
            <a:off x="524351" y="2307082"/>
            <a:ext cx="5122387" cy="1793431"/>
          </a:xfrm>
          <a:prstGeom prst="rect">
            <a:avLst/>
          </a:prstGeom>
        </p:spPr>
        <p:txBody>
          <a:bodyPr anchor="t">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Three row chapter slide</a:t>
            </a:r>
          </a:p>
        </p:txBody>
      </p:sp>
    </p:spTree>
    <p:extLst>
      <p:ext uri="{BB962C8B-B14F-4D97-AF65-F5344CB8AC3E}">
        <p14:creationId xmlns:p14="http://schemas.microsoft.com/office/powerpoint/2010/main" val="41511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chemeClr val="bg1"/>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A72F34B4-F4BD-454F-A4C0-48BC98899569}"/>
              </a:ext>
            </a:extLst>
          </p:cNvPr>
          <p:cNvSpPr>
            <a:spLocks noGrp="1"/>
          </p:cNvSpPr>
          <p:nvPr>
            <p:ph type="body" sz="quarter" idx="13" hasCustomPrompt="1"/>
          </p:nvPr>
        </p:nvSpPr>
        <p:spPr>
          <a:xfrm>
            <a:off x="469197" y="514800"/>
            <a:ext cx="10757603"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2" name="Slide Number Placeholder 1">
            <a:extLst>
              <a:ext uri="{FF2B5EF4-FFF2-40B4-BE49-F238E27FC236}">
                <a16:creationId xmlns:a16="http://schemas.microsoft.com/office/drawing/2014/main" id="{02808E5A-C8B3-6E4D-A7E8-D968D42823D5}"/>
              </a:ext>
            </a:extLst>
          </p:cNvPr>
          <p:cNvSpPr>
            <a:spLocks noGrp="1"/>
          </p:cNvSpPr>
          <p:nvPr>
            <p:ph type="sldNum" sz="quarter" idx="23"/>
          </p:nvPr>
        </p:nvSpPr>
        <p:spPr/>
        <p:txBody>
          <a:bodyPr/>
          <a:lstStyle/>
          <a:p>
            <a:fld id="{D85ADF48-4DB7-7B4C-8E0B-930749D4F9C4}" type="slidenum">
              <a:rPr lang="en-GB" smtClean="0"/>
              <a:t>‹#›</a:t>
            </a:fld>
            <a:endParaRPr lang="en-GB"/>
          </a:p>
        </p:txBody>
      </p:sp>
      <p:sp>
        <p:nvSpPr>
          <p:cNvPr id="10" name="Content Placeholder 3">
            <a:extLst>
              <a:ext uri="{FF2B5EF4-FFF2-40B4-BE49-F238E27FC236}">
                <a16:creationId xmlns:a16="http://schemas.microsoft.com/office/drawing/2014/main" id="{E146FBD5-EBA8-814C-A86C-F1F9EFDC1AD2}"/>
              </a:ext>
            </a:extLst>
          </p:cNvPr>
          <p:cNvSpPr>
            <a:spLocks noGrp="1"/>
          </p:cNvSpPr>
          <p:nvPr>
            <p:ph sz="quarter" idx="24"/>
          </p:nvPr>
        </p:nvSpPr>
        <p:spPr>
          <a:xfrm>
            <a:off x="514350"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9">
            <a:extLst>
              <a:ext uri="{FF2B5EF4-FFF2-40B4-BE49-F238E27FC236}">
                <a16:creationId xmlns:a16="http://schemas.microsoft.com/office/drawing/2014/main" id="{C80E7052-C3C5-9B4A-9ECD-047EDC67BD3C}"/>
              </a:ext>
            </a:extLst>
          </p:cNvPr>
          <p:cNvSpPr>
            <a:spLocks noGrp="1"/>
          </p:cNvSpPr>
          <p:nvPr>
            <p:ph type="body" sz="quarter" idx="17" hasCustomPrompt="1"/>
          </p:nvPr>
        </p:nvSpPr>
        <p:spPr>
          <a:xfrm>
            <a:off x="515256"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7" name="Text Placeholder 19">
            <a:extLst>
              <a:ext uri="{FF2B5EF4-FFF2-40B4-BE49-F238E27FC236}">
                <a16:creationId xmlns:a16="http://schemas.microsoft.com/office/drawing/2014/main" id="{479FBEA1-E151-6943-AF73-58EEF78A00A8}"/>
              </a:ext>
            </a:extLst>
          </p:cNvPr>
          <p:cNvSpPr>
            <a:spLocks noGrp="1"/>
          </p:cNvSpPr>
          <p:nvPr>
            <p:ph type="body" sz="quarter" idx="18" hasCustomPrompt="1"/>
          </p:nvPr>
        </p:nvSpPr>
        <p:spPr>
          <a:xfrm>
            <a:off x="4397375"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19">
            <a:extLst>
              <a:ext uri="{FF2B5EF4-FFF2-40B4-BE49-F238E27FC236}">
                <a16:creationId xmlns:a16="http://schemas.microsoft.com/office/drawing/2014/main" id="{B98AEADA-8BB0-214F-B295-08266D020E34}"/>
              </a:ext>
            </a:extLst>
          </p:cNvPr>
          <p:cNvSpPr>
            <a:spLocks noGrp="1"/>
          </p:cNvSpPr>
          <p:nvPr>
            <p:ph type="body" sz="quarter" idx="19" hasCustomPrompt="1"/>
          </p:nvPr>
        </p:nvSpPr>
        <p:spPr>
          <a:xfrm>
            <a:off x="8279494" y="1621467"/>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9" name="Content Placeholder 3">
            <a:extLst>
              <a:ext uri="{FF2B5EF4-FFF2-40B4-BE49-F238E27FC236}">
                <a16:creationId xmlns:a16="http://schemas.microsoft.com/office/drawing/2014/main" id="{DF1501BB-8BC3-C843-82C7-B042376EF25E}"/>
              </a:ext>
            </a:extLst>
          </p:cNvPr>
          <p:cNvSpPr>
            <a:spLocks noGrp="1"/>
          </p:cNvSpPr>
          <p:nvPr>
            <p:ph sz="quarter" idx="25"/>
          </p:nvPr>
        </p:nvSpPr>
        <p:spPr>
          <a:xfrm>
            <a:off x="4397375"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US"/>
          </a:p>
        </p:txBody>
      </p:sp>
      <p:sp>
        <p:nvSpPr>
          <p:cNvPr id="20" name="Content Placeholder 3">
            <a:extLst>
              <a:ext uri="{FF2B5EF4-FFF2-40B4-BE49-F238E27FC236}">
                <a16:creationId xmlns:a16="http://schemas.microsoft.com/office/drawing/2014/main" id="{9C3184C6-8389-3F43-BA24-BDD77782A6CE}"/>
              </a:ext>
            </a:extLst>
          </p:cNvPr>
          <p:cNvSpPr>
            <a:spLocks noGrp="1"/>
          </p:cNvSpPr>
          <p:nvPr>
            <p:ph sz="quarter" idx="26"/>
          </p:nvPr>
        </p:nvSpPr>
        <p:spPr>
          <a:xfrm>
            <a:off x="8285162"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77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uthor slide - horizontal">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9E7FF15-68BC-422B-8B49-9AD5E3C30318}"/>
              </a:ext>
            </a:extLst>
          </p:cNvPr>
          <p:cNvSpPr>
            <a:spLocks noGrp="1"/>
          </p:cNvSpPr>
          <p:nvPr>
            <p:ph type="pic" sz="quarter" idx="19" hasCustomPrompt="1"/>
          </p:nvPr>
        </p:nvSpPr>
        <p:spPr>
          <a:xfrm>
            <a:off x="6096000" y="0"/>
            <a:ext cx="6096000" cy="6858000"/>
          </a:xfrm>
          <a:solidFill>
            <a:schemeClr val="bg1">
              <a:lumMod val="95000"/>
            </a:schemeClr>
          </a:solidFill>
          <a:ln>
            <a:noFill/>
          </a:ln>
        </p:spPr>
        <p:txBody>
          <a:bodyPr/>
          <a:lstStyle>
            <a:lvl1pPr marL="0" indent="0" algn="ctr">
              <a:buNone/>
              <a:defRPr>
                <a:solidFill>
                  <a:schemeClr val="bg1">
                    <a:lumMod val="50000"/>
                  </a:schemeClr>
                </a:solidFill>
              </a:defRPr>
            </a:lvl1pPr>
          </a:lstStyle>
          <a:p>
            <a:r>
              <a:rPr lang="sv-SE" dirty="0"/>
              <a:t>[INSERT IMAGE]</a:t>
            </a:r>
            <a:endParaRPr lang="en-GB" dirty="0"/>
          </a:p>
        </p:txBody>
      </p:sp>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0" indent="0">
              <a:lnSpc>
                <a:spcPts val="1800"/>
              </a:lnSpc>
              <a:spcBef>
                <a:spcPts val="1000"/>
              </a:spcBef>
              <a:buFont typeface="Arial" panose="020B0604020202020204" pitchFamily="34" charset="0"/>
              <a:buNone/>
              <a:defRPr sz="16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marL="914332" indent="0">
              <a:lnSpc>
                <a:spcPts val="1800"/>
              </a:lnSpc>
              <a:spcBef>
                <a:spcPts val="1000"/>
              </a:spcBef>
              <a:buNone/>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dirty="0"/>
              <a:t>Text </a:t>
            </a:r>
          </a:p>
          <a:p>
            <a:pPr lvl="2"/>
            <a:endParaRPr lang="sv-SE" dirty="0"/>
          </a:p>
        </p:txBody>
      </p:sp>
      <p:sp>
        <p:nvSpPr>
          <p:cNvPr id="3" name="Text Placeholder 2">
            <a:extLst>
              <a:ext uri="{FF2B5EF4-FFF2-40B4-BE49-F238E27FC236}">
                <a16:creationId xmlns:a16="http://schemas.microsoft.com/office/drawing/2014/main" id="{39E7D6F1-86D7-4409-972C-D905737DAA1A}"/>
              </a:ext>
            </a:extLst>
          </p:cNvPr>
          <p:cNvSpPr>
            <a:spLocks noGrp="1"/>
          </p:cNvSpPr>
          <p:nvPr>
            <p:ph type="body" sz="quarter" idx="20" hasCustomPrompt="1"/>
          </p:nvPr>
        </p:nvSpPr>
        <p:spPr>
          <a:xfrm>
            <a:off x="6096000" y="5011200"/>
            <a:ext cx="6096000" cy="1846800"/>
          </a:xfrm>
          <a:solidFill>
            <a:srgbClr val="002E5F">
              <a:alpha val="58824"/>
            </a:srgbClr>
          </a:solidFill>
        </p:spPr>
        <p:txBody>
          <a:bodyPr/>
          <a:lstStyle>
            <a:lvl1pPr marL="0" indent="0">
              <a:buNone/>
              <a:defRPr/>
            </a:lvl1pPr>
          </a:lstStyle>
          <a:p>
            <a:pPr lvl="0"/>
            <a:r>
              <a:rPr lang="sv-SE" dirty="0"/>
              <a:t>  </a:t>
            </a:r>
            <a:endParaRPr lang="en-GB" dirty="0"/>
          </a:p>
        </p:txBody>
      </p:sp>
      <p:sp>
        <p:nvSpPr>
          <p:cNvPr id="10" name="Text Placeholder 9">
            <a:extLst>
              <a:ext uri="{FF2B5EF4-FFF2-40B4-BE49-F238E27FC236}">
                <a16:creationId xmlns:a16="http://schemas.microsoft.com/office/drawing/2014/main" id="{9B2DA76E-9888-4140-A879-127FFC2BD3B7}"/>
              </a:ext>
            </a:extLst>
          </p:cNvPr>
          <p:cNvSpPr>
            <a:spLocks noGrp="1"/>
          </p:cNvSpPr>
          <p:nvPr>
            <p:ph type="body" sz="quarter" idx="21" hasCustomPrompt="1"/>
          </p:nvPr>
        </p:nvSpPr>
        <p:spPr>
          <a:xfrm>
            <a:off x="6547954" y="5175452"/>
            <a:ext cx="2120900" cy="441325"/>
          </a:xfrm>
        </p:spPr>
        <p:txBody>
          <a:bodyPr anchor="ctr"/>
          <a:lstStyle>
            <a:lvl1pPr marL="0" indent="0" algn="l">
              <a:buNone/>
              <a:defRPr b="1">
                <a:solidFill>
                  <a:schemeClr val="bg1"/>
                </a:solidFill>
              </a:defRPr>
            </a:lvl1pPr>
          </a:lstStyle>
          <a:p>
            <a:pPr lvl="0"/>
            <a:r>
              <a:rPr lang="en-US" dirty="0"/>
              <a:t>Author Name</a:t>
            </a:r>
            <a:endParaRPr lang="en-GB" dirty="0"/>
          </a:p>
        </p:txBody>
      </p:sp>
      <p:sp>
        <p:nvSpPr>
          <p:cNvPr id="12" name="Text Placeholder 9">
            <a:extLst>
              <a:ext uri="{FF2B5EF4-FFF2-40B4-BE49-F238E27FC236}">
                <a16:creationId xmlns:a16="http://schemas.microsoft.com/office/drawing/2014/main" id="{2C1BE2E7-7F7F-4F49-8503-A35A9A85C46E}"/>
              </a:ext>
            </a:extLst>
          </p:cNvPr>
          <p:cNvSpPr>
            <a:spLocks noGrp="1"/>
          </p:cNvSpPr>
          <p:nvPr>
            <p:ph type="body" sz="quarter" idx="22" hasCustomPrompt="1"/>
          </p:nvPr>
        </p:nvSpPr>
        <p:spPr>
          <a:xfrm>
            <a:off x="6547954" y="5611091"/>
            <a:ext cx="5174849" cy="814649"/>
          </a:xfrm>
        </p:spPr>
        <p:txBody>
          <a:bodyPr anchor="ctr">
            <a:normAutofit/>
          </a:bodyPr>
          <a:lstStyle>
            <a:lvl1pPr marL="0" indent="0" algn="l">
              <a:lnSpc>
                <a:spcPct val="100000"/>
              </a:lnSpc>
              <a:buNone/>
              <a:defRPr sz="1600" b="0">
                <a:solidFill>
                  <a:schemeClr val="bg1"/>
                </a:solidFill>
              </a:defRPr>
            </a:lvl1pPr>
          </a:lstStyle>
          <a:p>
            <a:pPr lvl="0"/>
            <a:r>
              <a:rPr lang="en-US" dirty="0"/>
              <a:t>Author bio. A brief description of the author’s role at </a:t>
            </a:r>
            <a:r>
              <a:rPr lang="en-US" dirty="0" err="1"/>
              <a:t>Bufab</a:t>
            </a:r>
            <a:r>
              <a:rPr lang="en-US" dirty="0"/>
              <a:t> and information about their experience and background.</a:t>
            </a:r>
            <a:endParaRPr lang="en-GB" dirty="0"/>
          </a:p>
        </p:txBody>
      </p:sp>
      <p:sp>
        <p:nvSpPr>
          <p:cNvPr id="13" name="Text Placeholder 9">
            <a:extLst>
              <a:ext uri="{FF2B5EF4-FFF2-40B4-BE49-F238E27FC236}">
                <a16:creationId xmlns:a16="http://schemas.microsoft.com/office/drawing/2014/main" id="{5AF3FEB3-0C03-46BF-8856-58969A86CB05}"/>
              </a:ext>
            </a:extLst>
          </p:cNvPr>
          <p:cNvSpPr>
            <a:spLocks noGrp="1"/>
          </p:cNvSpPr>
          <p:nvPr>
            <p:ph type="body" sz="quarter" idx="23" hasCustomPrompt="1"/>
          </p:nvPr>
        </p:nvSpPr>
        <p:spPr>
          <a:xfrm>
            <a:off x="6547954" y="6425740"/>
            <a:ext cx="2120900" cy="290783"/>
          </a:xfrm>
        </p:spPr>
        <p:txBody>
          <a:bodyPr anchor="ctr">
            <a:normAutofit/>
          </a:bodyPr>
          <a:lstStyle>
            <a:lvl1pPr marL="0" indent="0" algn="l">
              <a:buNone/>
              <a:defRPr sz="1000" b="0">
                <a:solidFill>
                  <a:schemeClr val="bg1"/>
                </a:solidFill>
              </a:defRPr>
            </a:lvl1pPr>
          </a:lstStyle>
          <a:p>
            <a:pPr lvl="0"/>
            <a:r>
              <a:rPr lang="en-US" dirty="0"/>
              <a:t>firstname.lastname@bufab.com</a:t>
            </a:r>
            <a:endParaRPr lang="en-GB" dirty="0"/>
          </a:p>
        </p:txBody>
      </p:sp>
    </p:spTree>
    <p:extLst>
      <p:ext uri="{BB962C8B-B14F-4D97-AF65-F5344CB8AC3E}">
        <p14:creationId xmlns:p14="http://schemas.microsoft.com/office/powerpoint/2010/main" val="21101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st slide - updated - text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0" y="0"/>
            <a:ext cx="12191999" cy="6858000"/>
          </a:xfrm>
          <a:prstGeom prst="rect">
            <a:avLst/>
          </a:prstGeom>
          <a:solidFill>
            <a:schemeClr val="bg1">
              <a:lumMod val="85000"/>
            </a:schemeClr>
          </a:solidFill>
        </p:spPr>
        <p:txBody>
          <a:bodyPr>
            <a:normAutofit/>
          </a:bodyPr>
          <a:lstStyle>
            <a:lvl1pPr marL="0" indent="0" algn="ctr">
              <a:buNone/>
              <a:defRPr sz="2000">
                <a:solidFill>
                  <a:schemeClr val="bg1">
                    <a:lumMod val="50000"/>
                  </a:schemeClr>
                </a:solidFill>
              </a:defRPr>
            </a:lvl1pPr>
          </a:lstStyle>
          <a:p>
            <a:r>
              <a:rPr lang="en-GB" dirty="0"/>
              <a:t>[INSERT IMAGE]</a:t>
            </a:r>
          </a:p>
        </p:txBody>
      </p:sp>
      <p:sp>
        <p:nvSpPr>
          <p:cNvPr id="4" name="Text Placeholder 3">
            <a:extLst>
              <a:ext uri="{FF2B5EF4-FFF2-40B4-BE49-F238E27FC236}">
                <a16:creationId xmlns:a16="http://schemas.microsoft.com/office/drawing/2014/main" id="{E79196AF-1619-4F2D-B669-9743AABCF378}"/>
              </a:ext>
            </a:extLst>
          </p:cNvPr>
          <p:cNvSpPr>
            <a:spLocks noGrp="1"/>
          </p:cNvSpPr>
          <p:nvPr>
            <p:ph type="body" sz="quarter" idx="15" hasCustomPrompt="1"/>
          </p:nvPr>
        </p:nvSpPr>
        <p:spPr>
          <a:xfrm>
            <a:off x="7643813" y="0"/>
            <a:ext cx="4548187" cy="6858000"/>
          </a:xfrm>
          <a:solidFill>
            <a:srgbClr val="002E5F">
              <a:alpha val="58824"/>
            </a:srgbClr>
          </a:solidFill>
        </p:spPr>
        <p:txBody>
          <a:bodyPr/>
          <a:lstStyle>
            <a:lvl1pPr marL="0" indent="0">
              <a:buNone/>
              <a:defRPr/>
            </a:lvl1pPr>
          </a:lstStyle>
          <a:p>
            <a:pPr lvl="0"/>
            <a:r>
              <a:rPr lang="sv-SE" dirty="0"/>
              <a:t>    </a:t>
            </a:r>
            <a:endParaRPr lang="en-GB" dirty="0"/>
          </a:p>
        </p:txBody>
      </p:sp>
      <p:sp>
        <p:nvSpPr>
          <p:cNvPr id="12" name="Text Placeholder 19">
            <a:extLst>
              <a:ext uri="{FF2B5EF4-FFF2-40B4-BE49-F238E27FC236}">
                <a16:creationId xmlns:a16="http://schemas.microsoft.com/office/drawing/2014/main" id="{7424BE08-E779-B14A-9BF4-4EDCEDA8F08C}"/>
              </a:ext>
            </a:extLst>
          </p:cNvPr>
          <p:cNvSpPr>
            <a:spLocks noGrp="1"/>
          </p:cNvSpPr>
          <p:nvPr>
            <p:ph type="body" sz="quarter" idx="12" hasCustomPrompt="1"/>
          </p:nvPr>
        </p:nvSpPr>
        <p:spPr>
          <a:xfrm>
            <a:off x="8094662" y="1845426"/>
            <a:ext cx="3582987" cy="2884377"/>
          </a:xfrm>
          <a:prstGeom prst="rect">
            <a:avLst/>
          </a:prstGeom>
        </p:spPr>
        <p:txBody>
          <a:bodyPr>
            <a:noAutofit/>
          </a:bodyPr>
          <a:lstStyle>
            <a:lvl1pPr marL="0" indent="0">
              <a:buNone/>
              <a:defRPr sz="1800" b="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dirty="0"/>
              <a:t>Click to add text</a:t>
            </a:r>
          </a:p>
        </p:txBody>
      </p:sp>
      <p:sp>
        <p:nvSpPr>
          <p:cNvPr id="8" name="Text Placeholder 19">
            <a:extLst>
              <a:ext uri="{FF2B5EF4-FFF2-40B4-BE49-F238E27FC236}">
                <a16:creationId xmlns:a16="http://schemas.microsoft.com/office/drawing/2014/main" id="{859D85F2-7F00-C74C-9140-2F10C76AEB87}"/>
              </a:ext>
            </a:extLst>
          </p:cNvPr>
          <p:cNvSpPr>
            <a:spLocks noGrp="1"/>
          </p:cNvSpPr>
          <p:nvPr>
            <p:ph type="body" sz="quarter" idx="13" hasCustomPrompt="1"/>
          </p:nvPr>
        </p:nvSpPr>
        <p:spPr>
          <a:xfrm>
            <a:off x="8094662" y="1097279"/>
            <a:ext cx="3582987" cy="542883"/>
          </a:xfrm>
          <a:prstGeom prst="rect">
            <a:avLst/>
          </a:prstGeom>
        </p:spPr>
        <p:txBody>
          <a:bodyPr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Thank you!</a:t>
            </a:r>
          </a:p>
        </p:txBody>
      </p:sp>
      <p:sp>
        <p:nvSpPr>
          <p:cNvPr id="10" name="Text Placeholder 9">
            <a:extLst>
              <a:ext uri="{FF2B5EF4-FFF2-40B4-BE49-F238E27FC236}">
                <a16:creationId xmlns:a16="http://schemas.microsoft.com/office/drawing/2014/main" id="{9E8C565A-8A81-4254-82A9-B39DCCC01E6F}"/>
              </a:ext>
            </a:extLst>
          </p:cNvPr>
          <p:cNvSpPr>
            <a:spLocks noGrp="1"/>
          </p:cNvSpPr>
          <p:nvPr>
            <p:ph type="body" sz="quarter" idx="16" hasCustomPrompt="1"/>
          </p:nvPr>
        </p:nvSpPr>
        <p:spPr>
          <a:xfrm>
            <a:off x="8094662" y="4935067"/>
            <a:ext cx="3582986" cy="665018"/>
          </a:xfrm>
          <a:solidFill>
            <a:schemeClr val="bg1"/>
          </a:solidFill>
          <a:ln>
            <a:noFill/>
          </a:ln>
        </p:spPr>
        <p:txBody>
          <a:bodyPr anchor="ctr"/>
          <a:lstStyle>
            <a:lvl1pPr marL="0" indent="0" algn="ctr">
              <a:buNone/>
              <a:defRPr b="1"/>
            </a:lvl1pPr>
          </a:lstStyle>
          <a:p>
            <a:pPr lvl="0"/>
            <a:r>
              <a:rPr lang="en-US" dirty="0"/>
              <a:t>CTA text here</a:t>
            </a:r>
            <a:endParaRPr lang="en-GB" dirty="0"/>
          </a:p>
        </p:txBody>
      </p:sp>
      <p:pic>
        <p:nvPicPr>
          <p:cNvPr id="11" name="Graphic 10">
            <a:extLst>
              <a:ext uri="{FF2B5EF4-FFF2-40B4-BE49-F238E27FC236}">
                <a16:creationId xmlns:a16="http://schemas.microsoft.com/office/drawing/2014/main" id="{95E26558-3164-4C1E-A945-D5D7AE496F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43889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F4C8BA6-8F63-4948-B239-9C64B6710776}"/>
              </a:ext>
            </a:extLst>
          </p:cNvPr>
          <p:cNvSpPr>
            <a:spLocks noGrp="1"/>
          </p:cNvSpPr>
          <p:nvPr>
            <p:ph type="title"/>
          </p:nvPr>
        </p:nvSpPr>
        <p:spPr>
          <a:xfrm>
            <a:off x="524209" y="514800"/>
            <a:ext cx="10515226" cy="716400"/>
          </a:xfrm>
          <a:prstGeom prst="rect">
            <a:avLst/>
          </a:prstGeom>
        </p:spPr>
        <p:txBody>
          <a:bodyPr vert="horz" lIns="91440" tIns="45720" rIns="91440" bIns="45720" rtlCol="0" anchor="t">
            <a:normAutofit/>
          </a:bodyPr>
          <a:lstStyle/>
          <a:p>
            <a:r>
              <a:rPr lang="en-GB" noProof="0" err="1"/>
              <a:t>Bufab</a:t>
            </a:r>
            <a:r>
              <a:rPr lang="en-GB" noProof="0"/>
              <a:t> master template </a:t>
            </a:r>
            <a:endParaRPr lang="en-US"/>
          </a:p>
        </p:txBody>
      </p:sp>
      <p:sp>
        <p:nvSpPr>
          <p:cNvPr id="5" name="Text Placeholder 2">
            <a:extLst>
              <a:ext uri="{FF2B5EF4-FFF2-40B4-BE49-F238E27FC236}">
                <a16:creationId xmlns:a16="http://schemas.microsoft.com/office/drawing/2014/main" id="{D0711C67-4799-804F-ABAF-AD2F24A18415}"/>
              </a:ext>
            </a:extLst>
          </p:cNvPr>
          <p:cNvSpPr>
            <a:spLocks noGrp="1"/>
          </p:cNvSpPr>
          <p:nvPr>
            <p:ph type="body" idx="1"/>
          </p:nvPr>
        </p:nvSpPr>
        <p:spPr>
          <a:xfrm>
            <a:off x="523835" y="1593057"/>
            <a:ext cx="10515600" cy="4302124"/>
          </a:xfrm>
          <a:prstGeom prst="rect">
            <a:avLst/>
          </a:prstGeom>
        </p:spPr>
        <p:txBody>
          <a:bodyPr vert="horz" lIns="91440" tIns="45720" rIns="91440" bIns="45720" rtlCol="0">
            <a:normAutofit/>
          </a:bodyPr>
          <a:lstStyle/>
          <a:p>
            <a:pPr lvl="0"/>
            <a:r>
              <a:rPr lang="sv-SE"/>
              <a:t>Text </a:t>
            </a:r>
          </a:p>
          <a:p>
            <a:pPr lvl="1"/>
            <a:r>
              <a:rPr lang="sv-SE"/>
              <a:t>Text </a:t>
            </a:r>
          </a:p>
          <a:p>
            <a:pPr lvl="2"/>
            <a:r>
              <a:rPr lang="sv-SE"/>
              <a:t>Text</a:t>
            </a:r>
          </a:p>
          <a:p>
            <a:pPr lvl="2"/>
            <a:endParaRPr lang="sv-SE"/>
          </a:p>
          <a:p>
            <a:pPr lvl="3"/>
            <a:endParaRPr lang="sv-SE"/>
          </a:p>
        </p:txBody>
      </p:sp>
      <p:sp>
        <p:nvSpPr>
          <p:cNvPr id="6" name="Slide Number Placeholder 5">
            <a:extLst>
              <a:ext uri="{FF2B5EF4-FFF2-40B4-BE49-F238E27FC236}">
                <a16:creationId xmlns:a16="http://schemas.microsoft.com/office/drawing/2014/main" id="{1EBBE32C-C3EE-8B4C-904D-6E45E0543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2717603809"/>
      </p:ext>
    </p:extLst>
  </p:cSld>
  <p:clrMap bg1="lt1" tx1="dk1" bg2="lt2" tx2="dk2" accent1="accent1" accent2="accent2" accent3="accent3" accent4="accent4" accent5="accent5" accent6="accent6" hlink="hlink" folHlink="folHlink"/>
  <p:sldLayoutIdLst>
    <p:sldLayoutId id="2147483884" r:id="rId1"/>
    <p:sldLayoutId id="2147483923" r:id="rId2"/>
    <p:sldLayoutId id="2147483924" r:id="rId3"/>
    <p:sldLayoutId id="2147483888" r:id="rId4"/>
    <p:sldLayoutId id="2147483890" r:id="rId5"/>
    <p:sldLayoutId id="2147483931" r:id="rId6"/>
    <p:sldLayoutId id="2147483944" r:id="rId7"/>
    <p:sldLayoutId id="214748394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332" rtl="0" eaLnBrk="1" latinLnBrk="0" hangingPunct="1">
        <a:lnSpc>
          <a:spcPct val="90000"/>
        </a:lnSpc>
        <a:spcBef>
          <a:spcPts val="1000"/>
        </a:spcBef>
        <a:buNone/>
        <a:defRPr sz="3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6"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2" algn="l" defTabSz="914332" rtl="0" eaLnBrk="1" latinLnBrk="0" hangingPunct="1">
        <a:defRPr sz="1800" kern="1200">
          <a:solidFill>
            <a:schemeClr val="tx1"/>
          </a:solidFill>
          <a:latin typeface="+mn-lt"/>
          <a:ea typeface="+mn-ea"/>
          <a:cs typeface="+mn-cs"/>
        </a:defRPr>
      </a:lvl5pPr>
      <a:lvl6pPr marL="2285828"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6"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2160">
          <p15:clr>
            <a:srgbClr val="C35EA4"/>
          </p15:clr>
        </p15:guide>
        <p15:guide id="3" orient="horz" pos="4065">
          <p15:clr>
            <a:srgbClr val="C35EA4"/>
          </p15:clr>
        </p15:guide>
        <p15:guide id="5" pos="7356">
          <p15:clr>
            <a:srgbClr val="C35EA4"/>
          </p15:clr>
        </p15:guide>
        <p15:guide id="6" pos="324">
          <p15:clr>
            <a:srgbClr val="C35EA4"/>
          </p15:clr>
        </p15:guide>
        <p15:guide id="7" orient="horz" pos="3713">
          <p15:clr>
            <a:srgbClr val="5ACBF0"/>
          </p15:clr>
        </p15:guide>
        <p15:guide id="8" orient="horz" pos="1004">
          <p15:clr>
            <a:srgbClr val="5ACBF0"/>
          </p15:clr>
        </p15:guide>
        <p15:guide id="9" pos="3557">
          <p15:clr>
            <a:srgbClr val="5ACBF0"/>
          </p15:clr>
        </p15:guide>
        <p15:guide id="10" pos="7072">
          <p15:clr>
            <a:srgbClr val="5ACBF0"/>
          </p15:clr>
        </p15:guide>
        <p15:guide id="11" pos="4123">
          <p15:clr>
            <a:srgbClr val="5ACBF0"/>
          </p15:clr>
        </p15:guide>
        <p15:guide id="12" pos="608">
          <p15:clr>
            <a:srgbClr val="5ACBF0"/>
          </p15:clr>
        </p15:guide>
        <p15:guide id="14" orient="horz" pos="550">
          <p15:clr>
            <a:srgbClr val="000000"/>
          </p15:clr>
        </p15:guide>
        <p15:guide id="18" pos="2569">
          <p15:clr>
            <a:srgbClr val="547EBF"/>
          </p15:clr>
        </p15:guide>
        <p15:guide id="19" pos="4815">
          <p15:clr>
            <a:srgbClr val="F26B43"/>
          </p15:clr>
        </p15:guide>
        <p15:guide id="20" pos="5099">
          <p15:clr>
            <a:srgbClr val="547EBF"/>
          </p15:clr>
        </p15:guide>
        <p15:guide id="21" pos="2865">
          <p15:clr>
            <a:srgbClr val="F26B43"/>
          </p15:clr>
        </p15:guide>
        <p15:guide id="23" orient="horz" pos="323">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7E_AF77009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microsoft.com/office/2018/10/relationships/comments" Target="../comments/modernComment_17F_79834BB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8B_B5CEDFCD.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8A_66B3E67E.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F7779-7726-454F-AF6B-09C5C3A2AAFB}"/>
              </a:ext>
            </a:extLst>
          </p:cNvPr>
          <p:cNvSpPr>
            <a:spLocks noGrp="1"/>
          </p:cNvSpPr>
          <p:nvPr>
            <p:ph type="body" sz="quarter" idx="15"/>
          </p:nvPr>
        </p:nvSpPr>
        <p:spPr>
          <a:xfrm>
            <a:off x="514350" y="2311399"/>
            <a:ext cx="7580312" cy="865293"/>
          </a:xfrm>
        </p:spPr>
        <p:txBody>
          <a:bodyPr/>
          <a:lstStyle/>
          <a:p>
            <a:r>
              <a:rPr lang="en-US" dirty="0" err="1"/>
              <a:t>Innkjøpers</a:t>
            </a:r>
            <a:r>
              <a:rPr lang="en-US" dirty="0"/>
              <a:t> </a:t>
            </a:r>
            <a:r>
              <a:rPr lang="en-US" dirty="0" err="1"/>
              <a:t>veiledning</a:t>
            </a:r>
            <a:r>
              <a:rPr lang="en-US" dirty="0"/>
              <a:t> </a:t>
            </a:r>
            <a:br>
              <a:rPr lang="en-US" dirty="0"/>
            </a:br>
            <a:r>
              <a:rPr lang="en-US" dirty="0" err="1"/>
              <a:t>til</a:t>
            </a:r>
            <a:r>
              <a:rPr lang="en-US" dirty="0"/>
              <a:t> </a:t>
            </a:r>
            <a:r>
              <a:rPr lang="en-US" dirty="0" err="1">
                <a:solidFill>
                  <a:srgbClr val="002E5F"/>
                </a:solidFill>
              </a:rPr>
              <a:t>leverandørkonsolidering</a:t>
            </a:r>
            <a:endParaRPr lang="en-US" dirty="0">
              <a:solidFill>
                <a:srgbClr val="002E5F"/>
              </a:solidFill>
            </a:endParaRPr>
          </a:p>
        </p:txBody>
      </p:sp>
      <p:sp>
        <p:nvSpPr>
          <p:cNvPr id="3" name="Text Placeholder 1">
            <a:extLst>
              <a:ext uri="{FF2B5EF4-FFF2-40B4-BE49-F238E27FC236}">
                <a16:creationId xmlns:a16="http://schemas.microsoft.com/office/drawing/2014/main" id="{A8797BE4-9EB3-4B8D-9C06-36EE0C803072}"/>
              </a:ext>
            </a:extLst>
          </p:cNvPr>
          <p:cNvSpPr txBox="1">
            <a:spLocks/>
          </p:cNvSpPr>
          <p:nvPr/>
        </p:nvSpPr>
        <p:spPr>
          <a:xfrm>
            <a:off x="514350" y="6248786"/>
            <a:ext cx="7580312" cy="865293"/>
          </a:xfrm>
          <a:prstGeom prst="rect">
            <a:avLst/>
          </a:prstGeom>
        </p:spPr>
        <p:txBody>
          <a:bodyPr vert="horz" lIns="91440" tIns="45720" rIns="91440" bIns="45720" rtlCol="0">
            <a:no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b="0" spc="0" dirty="0" err="1"/>
              <a:t>View</a:t>
            </a:r>
            <a:r>
              <a:rPr lang="sv-SE" sz="1200" b="0" spc="0" dirty="0"/>
              <a:t> </a:t>
            </a:r>
            <a:r>
              <a:rPr lang="sv-SE" sz="1200" b="0" spc="0" dirty="0" err="1"/>
              <a:t>this</a:t>
            </a:r>
            <a:r>
              <a:rPr lang="sv-SE" sz="1200" b="0" spc="0" dirty="0"/>
              <a:t> presentation in full </a:t>
            </a:r>
            <a:r>
              <a:rPr lang="sv-SE" sz="1200" b="0" spc="0" dirty="0" err="1"/>
              <a:t>screen</a:t>
            </a:r>
            <a:r>
              <a:rPr lang="sv-SE" sz="1200" b="0" spc="0" dirty="0"/>
              <a:t> for the best </a:t>
            </a:r>
            <a:r>
              <a:rPr lang="sv-SE" sz="1200" b="0" spc="0" dirty="0" err="1"/>
              <a:t>experience</a:t>
            </a:r>
            <a:r>
              <a:rPr lang="sv-SE" sz="1200" b="0" spc="0" dirty="0"/>
              <a:t>.</a:t>
            </a:r>
            <a:endParaRPr lang="en-GB" sz="1200" b="0" spc="0" dirty="0"/>
          </a:p>
        </p:txBody>
      </p:sp>
    </p:spTree>
    <p:extLst>
      <p:ext uri="{BB962C8B-B14F-4D97-AF65-F5344CB8AC3E}">
        <p14:creationId xmlns:p14="http://schemas.microsoft.com/office/powerpoint/2010/main" val="17172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31F6750-62E4-4EB1-AB63-E3771D66B40F}"/>
              </a:ext>
            </a:extLst>
          </p:cNvPr>
          <p:cNvGraphicFramePr/>
          <p:nvPr>
            <p:extLst>
              <p:ext uri="{D42A27DB-BD31-4B8C-83A1-F6EECF244321}">
                <p14:modId xmlns:p14="http://schemas.microsoft.com/office/powerpoint/2010/main" val="1605109380"/>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9050529-A88A-450B-9826-9669BBE55F9A}"/>
              </a:ext>
            </a:extLst>
          </p:cNvPr>
          <p:cNvSpPr txBox="1"/>
          <p:nvPr/>
        </p:nvSpPr>
        <p:spPr>
          <a:xfrm>
            <a:off x="3282939" y="3827113"/>
            <a:ext cx="5405120" cy="1031051"/>
          </a:xfrm>
          <a:prstGeom prst="rect">
            <a:avLst/>
          </a:prstGeom>
          <a:noFill/>
        </p:spPr>
        <p:txBody>
          <a:bodyPr wrap="square" rtlCol="0">
            <a:spAutoFit/>
          </a:bodyPr>
          <a:lstStyle/>
          <a:p>
            <a:pPr algn="ctr"/>
            <a:r>
              <a:rPr lang="en-US" sz="2500" b="1" dirty="0" err="1"/>
              <a:t>Oppstart</a:t>
            </a:r>
            <a:endParaRPr lang="en-US" sz="2500" b="1" dirty="0"/>
          </a:p>
          <a:p>
            <a:pPr algn="ctr"/>
            <a:endParaRPr lang="en-US" sz="1200" b="1" dirty="0"/>
          </a:p>
          <a:p>
            <a:pPr algn="ctr"/>
            <a:r>
              <a:rPr lang="nb-NO" sz="1200" dirty="0"/>
              <a:t>På dette stadiet starter konsolideringsprosessen, enten gjennom kontakt med en av dine eksisterende leverandører eller med en helt ny leverandør</a:t>
            </a:r>
            <a:r>
              <a:rPr lang="en-US" sz="1200" dirty="0"/>
              <a:t>.</a:t>
            </a:r>
          </a:p>
        </p:txBody>
      </p:sp>
      <p:sp>
        <p:nvSpPr>
          <p:cNvPr id="4" name="Text Placeholder 1">
            <a:extLst>
              <a:ext uri="{FF2B5EF4-FFF2-40B4-BE49-F238E27FC236}">
                <a16:creationId xmlns:a16="http://schemas.microsoft.com/office/drawing/2014/main" id="{DBD0763A-1C72-40B1-9DD5-AB0F4741A9B3}"/>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5" name="TextBox 4">
            <a:extLst>
              <a:ext uri="{FF2B5EF4-FFF2-40B4-BE49-F238E27FC236}">
                <a16:creationId xmlns:a16="http://schemas.microsoft.com/office/drawing/2014/main" id="{F5AB0DD1-58C9-4E7E-A255-4B61A3F51C19}"/>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cxnSp>
        <p:nvCxnSpPr>
          <p:cNvPr id="8" name="Rak 7">
            <a:extLst>
              <a:ext uri="{FF2B5EF4-FFF2-40B4-BE49-F238E27FC236}">
                <a16:creationId xmlns:a16="http://schemas.microsoft.com/office/drawing/2014/main" id="{6963561B-240D-3749-8E45-E3DA917D51E8}"/>
              </a:ext>
            </a:extLst>
          </p:cNvPr>
          <p:cNvCxnSpPr>
            <a:cxnSpLocks/>
          </p:cNvCxnSpPr>
          <p:nvPr/>
        </p:nvCxnSpPr>
        <p:spPr>
          <a:xfrm>
            <a:off x="5301762" y="4298678"/>
            <a:ext cx="1404706"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68CD0B24-3010-A74E-A5D6-0B72CEC4419E}"/>
              </a:ext>
            </a:extLst>
          </p:cNvPr>
          <p:cNvGraphicFramePr/>
          <p:nvPr>
            <p:extLst>
              <p:ext uri="{D42A27DB-BD31-4B8C-83A1-F6EECF244321}">
                <p14:modId xmlns:p14="http://schemas.microsoft.com/office/powerpoint/2010/main" val="310133831"/>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5">
            <a:extLst>
              <a:ext uri="{FF2B5EF4-FFF2-40B4-BE49-F238E27FC236}">
                <a16:creationId xmlns:a16="http://schemas.microsoft.com/office/drawing/2014/main" id="{AD06812B-A4B4-AC47-8C53-40DF4D40C6DD}"/>
              </a:ext>
            </a:extLst>
          </p:cNvPr>
          <p:cNvSpPr txBox="1"/>
          <p:nvPr/>
        </p:nvSpPr>
        <p:spPr>
          <a:xfrm>
            <a:off x="3045869" y="3827113"/>
            <a:ext cx="5917505" cy="1031051"/>
          </a:xfrm>
          <a:prstGeom prst="rect">
            <a:avLst/>
          </a:prstGeom>
          <a:noFill/>
        </p:spPr>
        <p:txBody>
          <a:bodyPr wrap="square" rtlCol="0">
            <a:spAutoFit/>
          </a:bodyPr>
          <a:lstStyle/>
          <a:p>
            <a:pPr algn="ctr"/>
            <a:r>
              <a:rPr lang="en-US" sz="2500" b="1" dirty="0" err="1"/>
              <a:t>Informasjon</a:t>
            </a:r>
            <a:endParaRPr lang="en-US" sz="2500" b="1" dirty="0"/>
          </a:p>
          <a:p>
            <a:pPr algn="ctr"/>
            <a:endParaRPr lang="en-US" sz="1200" b="1" dirty="0"/>
          </a:p>
          <a:p>
            <a:pPr algn="ctr"/>
            <a:r>
              <a:rPr lang="nb-NO" sz="1200" dirty="0"/>
              <a:t>Leverandøren begynner nå å motta grunnleggende informasjon om din virksomhet for C-parts og får vite mer om dine fremtidige ønsker og behov</a:t>
            </a:r>
            <a:r>
              <a:rPr lang="en-US" sz="1200" dirty="0"/>
              <a:t>.</a:t>
            </a:r>
          </a:p>
        </p:txBody>
      </p:sp>
      <p:sp>
        <p:nvSpPr>
          <p:cNvPr id="12" name="Text Placeholder 1">
            <a:extLst>
              <a:ext uri="{FF2B5EF4-FFF2-40B4-BE49-F238E27FC236}">
                <a16:creationId xmlns:a16="http://schemas.microsoft.com/office/drawing/2014/main" id="{6A8F0868-053A-334F-873D-BBDAEEDE2DB1}"/>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13" name="TextBox 4">
            <a:extLst>
              <a:ext uri="{FF2B5EF4-FFF2-40B4-BE49-F238E27FC236}">
                <a16:creationId xmlns:a16="http://schemas.microsoft.com/office/drawing/2014/main" id="{6B401E6C-E7E4-4646-A7CC-3779A9F97019}"/>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cxnSp>
        <p:nvCxnSpPr>
          <p:cNvPr id="15" name="Rak 14">
            <a:extLst>
              <a:ext uri="{FF2B5EF4-FFF2-40B4-BE49-F238E27FC236}">
                <a16:creationId xmlns:a16="http://schemas.microsoft.com/office/drawing/2014/main" id="{7F62ED6A-F878-2047-ABF2-712299A40200}"/>
              </a:ext>
            </a:extLst>
          </p:cNvPr>
          <p:cNvCxnSpPr>
            <a:cxnSpLocks/>
          </p:cNvCxnSpPr>
          <p:nvPr/>
        </p:nvCxnSpPr>
        <p:spPr>
          <a:xfrm>
            <a:off x="5117123" y="4298678"/>
            <a:ext cx="1749669"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8B5B312-AAF3-6A44-BFE0-0EA60A5CFAD6}"/>
              </a:ext>
            </a:extLst>
          </p:cNvPr>
          <p:cNvGraphicFramePr/>
          <p:nvPr>
            <p:extLst>
              <p:ext uri="{D42A27DB-BD31-4B8C-83A1-F6EECF244321}">
                <p14:modId xmlns:p14="http://schemas.microsoft.com/office/powerpoint/2010/main" val="1041625217"/>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
            <a:extLst>
              <a:ext uri="{FF2B5EF4-FFF2-40B4-BE49-F238E27FC236}">
                <a16:creationId xmlns:a16="http://schemas.microsoft.com/office/drawing/2014/main" id="{5CB2DCCF-3C71-3B41-B109-7AF17B1905A1}"/>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8" name="TextBox 4">
            <a:extLst>
              <a:ext uri="{FF2B5EF4-FFF2-40B4-BE49-F238E27FC236}">
                <a16:creationId xmlns:a16="http://schemas.microsoft.com/office/drawing/2014/main" id="{3B3FE1D7-BE63-C74D-8E33-91F3FCB302D4}"/>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sp>
        <p:nvSpPr>
          <p:cNvPr id="11" name="TextBox 5">
            <a:extLst>
              <a:ext uri="{FF2B5EF4-FFF2-40B4-BE49-F238E27FC236}">
                <a16:creationId xmlns:a16="http://schemas.microsoft.com/office/drawing/2014/main" id="{432AA835-D4A4-FA4F-B4D2-41548B0EA57B}"/>
              </a:ext>
            </a:extLst>
          </p:cNvPr>
          <p:cNvSpPr txBox="1"/>
          <p:nvPr/>
        </p:nvSpPr>
        <p:spPr>
          <a:xfrm>
            <a:off x="3282939" y="3827113"/>
            <a:ext cx="5405120" cy="1400383"/>
          </a:xfrm>
          <a:prstGeom prst="rect">
            <a:avLst/>
          </a:prstGeom>
          <a:noFill/>
        </p:spPr>
        <p:txBody>
          <a:bodyPr wrap="square" lIns="91440" tIns="45720" rIns="91440" bIns="45720" rtlCol="0" anchor="t">
            <a:spAutoFit/>
          </a:bodyPr>
          <a:lstStyle/>
          <a:p>
            <a:pPr algn="ctr"/>
            <a:r>
              <a:rPr lang="en-US" sz="2500" b="1" dirty="0"/>
              <a:t>Analyse</a:t>
            </a:r>
          </a:p>
          <a:p>
            <a:pPr algn="ctr"/>
            <a:endParaRPr lang="en-US" sz="1200" b="1" dirty="0"/>
          </a:p>
          <a:p>
            <a:pPr algn="ctr"/>
            <a:r>
              <a:rPr lang="nb-NO" sz="1200" dirty="0"/>
              <a:t>På dette stadiet utfører leverandøren en mer detaljert analyse av din C-partsvirksomhet. De analyserer hvilke typer komponenter du trenger, hvor mange du bruker og med hvilken hastighet, samt hvilke </a:t>
            </a:r>
            <a:r>
              <a:rPr lang="nb-NO" sz="1200" dirty="0">
                <a:solidFill>
                  <a:srgbClr val="002E5F"/>
                </a:solidFill>
              </a:rPr>
              <a:t>nøkkeltall</a:t>
            </a:r>
            <a:r>
              <a:rPr lang="nb-NO" sz="1200" dirty="0"/>
              <a:t> (</a:t>
            </a:r>
            <a:r>
              <a:rPr lang="nb-NO" sz="1200" dirty="0" err="1"/>
              <a:t>KPIer</a:t>
            </a:r>
            <a:r>
              <a:rPr lang="nb-NO" sz="1200" dirty="0"/>
              <a:t>) som deres konsoliderte løsning må oppnå</a:t>
            </a:r>
            <a:r>
              <a:rPr lang="en-US" sz="1200" dirty="0"/>
              <a:t>.</a:t>
            </a:r>
          </a:p>
        </p:txBody>
      </p:sp>
      <p:cxnSp>
        <p:nvCxnSpPr>
          <p:cNvPr id="12" name="Rak 11">
            <a:extLst>
              <a:ext uri="{FF2B5EF4-FFF2-40B4-BE49-F238E27FC236}">
                <a16:creationId xmlns:a16="http://schemas.microsoft.com/office/drawing/2014/main" id="{ECD6BC2E-7C3B-824E-9F8A-341551C0C404}"/>
              </a:ext>
            </a:extLst>
          </p:cNvPr>
          <p:cNvCxnSpPr>
            <a:cxnSpLocks/>
          </p:cNvCxnSpPr>
          <p:nvPr/>
        </p:nvCxnSpPr>
        <p:spPr>
          <a:xfrm>
            <a:off x="5319346" y="4298678"/>
            <a:ext cx="1336431"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81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F4521EA-33D5-7A4C-BAD8-F84D95DB6A71}"/>
              </a:ext>
            </a:extLst>
          </p:cNvPr>
          <p:cNvGraphicFramePr/>
          <p:nvPr>
            <p:extLst>
              <p:ext uri="{D42A27DB-BD31-4B8C-83A1-F6EECF244321}">
                <p14:modId xmlns:p14="http://schemas.microsoft.com/office/powerpoint/2010/main" val="2393639851"/>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
            <a:extLst>
              <a:ext uri="{FF2B5EF4-FFF2-40B4-BE49-F238E27FC236}">
                <a16:creationId xmlns:a16="http://schemas.microsoft.com/office/drawing/2014/main" id="{D864F20E-D6FD-4D43-B221-6F0FBF590F4C}"/>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8" name="TextBox 4">
            <a:extLst>
              <a:ext uri="{FF2B5EF4-FFF2-40B4-BE49-F238E27FC236}">
                <a16:creationId xmlns:a16="http://schemas.microsoft.com/office/drawing/2014/main" id="{C04ABEB3-81AE-BA4F-A23B-6A8DF45175DB}"/>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sp>
        <p:nvSpPr>
          <p:cNvPr id="9" name="TextBox 5">
            <a:extLst>
              <a:ext uri="{FF2B5EF4-FFF2-40B4-BE49-F238E27FC236}">
                <a16:creationId xmlns:a16="http://schemas.microsoft.com/office/drawing/2014/main" id="{9555C8A5-18EC-8A46-9282-7076EDB6D18E}"/>
              </a:ext>
            </a:extLst>
          </p:cNvPr>
          <p:cNvSpPr txBox="1"/>
          <p:nvPr/>
        </p:nvSpPr>
        <p:spPr>
          <a:xfrm>
            <a:off x="3282939" y="3827113"/>
            <a:ext cx="5405120" cy="1400383"/>
          </a:xfrm>
          <a:prstGeom prst="rect">
            <a:avLst/>
          </a:prstGeom>
          <a:noFill/>
        </p:spPr>
        <p:txBody>
          <a:bodyPr wrap="square" lIns="91440" tIns="45720" rIns="91440" bIns="45720" rtlCol="0" anchor="t">
            <a:spAutoFit/>
          </a:bodyPr>
          <a:lstStyle/>
          <a:p>
            <a:pPr algn="ctr"/>
            <a:r>
              <a:rPr lang="en-US" sz="2500" b="1" dirty="0"/>
              <a:t>Business case</a:t>
            </a:r>
          </a:p>
          <a:p>
            <a:pPr algn="ctr"/>
            <a:endParaRPr lang="en-US" sz="1200" b="1" dirty="0"/>
          </a:p>
          <a:p>
            <a:pPr algn="ctr"/>
            <a:r>
              <a:rPr lang="nb-NO" sz="1200" dirty="0">
                <a:solidFill>
                  <a:srgbClr val="002E5F"/>
                </a:solidFill>
              </a:rPr>
              <a:t>For at den konsoliderte metoden skal være gjennomførbar, må det foreligge et genuint business case. På dette stadiet skal leverandøren din kunne vise deg de konkrete forretningsfordelene ved å bytte og konsolidere C-parts-behovene dine til dem.</a:t>
            </a:r>
          </a:p>
        </p:txBody>
      </p:sp>
      <p:cxnSp>
        <p:nvCxnSpPr>
          <p:cNvPr id="10" name="Rak 9">
            <a:extLst>
              <a:ext uri="{FF2B5EF4-FFF2-40B4-BE49-F238E27FC236}">
                <a16:creationId xmlns:a16="http://schemas.microsoft.com/office/drawing/2014/main" id="{3C4A5EA1-1818-A742-97C1-17694A94459A}"/>
              </a:ext>
            </a:extLst>
          </p:cNvPr>
          <p:cNvCxnSpPr>
            <a:cxnSpLocks/>
          </p:cNvCxnSpPr>
          <p:nvPr/>
        </p:nvCxnSpPr>
        <p:spPr>
          <a:xfrm>
            <a:off x="4888523" y="4298678"/>
            <a:ext cx="2206869"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6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29A1EB-BAD0-1545-8A17-A17C4160346B}"/>
              </a:ext>
            </a:extLst>
          </p:cNvPr>
          <p:cNvGraphicFramePr/>
          <p:nvPr>
            <p:extLst>
              <p:ext uri="{D42A27DB-BD31-4B8C-83A1-F6EECF244321}">
                <p14:modId xmlns:p14="http://schemas.microsoft.com/office/powerpoint/2010/main" val="3579262907"/>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C267F3D6-73A3-9F42-A69F-B8677C9E723F}"/>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8" name="TextBox 4">
            <a:extLst>
              <a:ext uri="{FF2B5EF4-FFF2-40B4-BE49-F238E27FC236}">
                <a16:creationId xmlns:a16="http://schemas.microsoft.com/office/drawing/2014/main" id="{FB0E1F70-F3EE-FB4E-B150-27CB93A00ACA}"/>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sp>
        <p:nvSpPr>
          <p:cNvPr id="9" name="TextBox 5">
            <a:extLst>
              <a:ext uri="{FF2B5EF4-FFF2-40B4-BE49-F238E27FC236}">
                <a16:creationId xmlns:a16="http://schemas.microsoft.com/office/drawing/2014/main" id="{87BEC935-9E7E-0B40-9BB5-592C11B963F2}"/>
              </a:ext>
            </a:extLst>
          </p:cNvPr>
          <p:cNvSpPr txBox="1"/>
          <p:nvPr/>
        </p:nvSpPr>
        <p:spPr>
          <a:xfrm>
            <a:off x="3282939" y="3827113"/>
            <a:ext cx="5405120" cy="1400383"/>
          </a:xfrm>
          <a:prstGeom prst="rect">
            <a:avLst/>
          </a:prstGeom>
          <a:noFill/>
        </p:spPr>
        <p:txBody>
          <a:bodyPr wrap="square" rtlCol="0">
            <a:spAutoFit/>
          </a:bodyPr>
          <a:lstStyle/>
          <a:p>
            <a:pPr algn="ctr"/>
            <a:r>
              <a:rPr lang="en-US" sz="2500" b="1" dirty="0"/>
              <a:t>Feedback</a:t>
            </a:r>
          </a:p>
          <a:p>
            <a:pPr algn="ctr"/>
            <a:endParaRPr lang="en-US" sz="1200" b="1" dirty="0"/>
          </a:p>
          <a:p>
            <a:pPr algn="ctr"/>
            <a:r>
              <a:rPr lang="nb-NO" sz="1200" dirty="0"/>
              <a:t>Nå har du muligheten til å bruke din kunnskap om virksomheten til å foreslå endringer. Det er mulig at et aspekt av den anbefalte tilnærmingen ikke vil fungere for din bedrift. På dette tidspunktet i prosessen kan du tilpasse konsolideringsplanen slik at den fungerer for deg.</a:t>
            </a:r>
            <a:endParaRPr lang="en-US" sz="1200" dirty="0"/>
          </a:p>
        </p:txBody>
      </p:sp>
      <p:cxnSp>
        <p:nvCxnSpPr>
          <p:cNvPr id="10" name="Rak 9">
            <a:extLst>
              <a:ext uri="{FF2B5EF4-FFF2-40B4-BE49-F238E27FC236}">
                <a16:creationId xmlns:a16="http://schemas.microsoft.com/office/drawing/2014/main" id="{1DBE8602-90C9-DE44-9999-8CDEED329943}"/>
              </a:ext>
            </a:extLst>
          </p:cNvPr>
          <p:cNvCxnSpPr>
            <a:cxnSpLocks/>
          </p:cNvCxnSpPr>
          <p:nvPr/>
        </p:nvCxnSpPr>
        <p:spPr>
          <a:xfrm>
            <a:off x="5222631" y="4298678"/>
            <a:ext cx="1512277"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6DE7287-1DBA-F64E-86B6-CAC2A1BE5524}"/>
              </a:ext>
            </a:extLst>
          </p:cNvPr>
          <p:cNvGraphicFramePr/>
          <p:nvPr>
            <p:extLst>
              <p:ext uri="{D42A27DB-BD31-4B8C-83A1-F6EECF244321}">
                <p14:modId xmlns:p14="http://schemas.microsoft.com/office/powerpoint/2010/main" val="3352702763"/>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06E7711E-C89A-D647-B156-FE6A4FA6F7C8}"/>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8" name="TextBox 4">
            <a:extLst>
              <a:ext uri="{FF2B5EF4-FFF2-40B4-BE49-F238E27FC236}">
                <a16:creationId xmlns:a16="http://schemas.microsoft.com/office/drawing/2014/main" id="{5578E550-D329-264E-AB71-36E31F2653E3}"/>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sp>
        <p:nvSpPr>
          <p:cNvPr id="9" name="TextBox 5">
            <a:extLst>
              <a:ext uri="{FF2B5EF4-FFF2-40B4-BE49-F238E27FC236}">
                <a16:creationId xmlns:a16="http://schemas.microsoft.com/office/drawing/2014/main" id="{90F958B2-D1BC-654B-96C3-ACA82183D9BC}"/>
              </a:ext>
            </a:extLst>
          </p:cNvPr>
          <p:cNvSpPr txBox="1"/>
          <p:nvPr/>
        </p:nvSpPr>
        <p:spPr>
          <a:xfrm>
            <a:off x="3282939" y="3827113"/>
            <a:ext cx="5405120" cy="1215717"/>
          </a:xfrm>
          <a:prstGeom prst="rect">
            <a:avLst/>
          </a:prstGeom>
          <a:noFill/>
        </p:spPr>
        <p:txBody>
          <a:bodyPr wrap="square" rtlCol="0">
            <a:spAutoFit/>
          </a:bodyPr>
          <a:lstStyle/>
          <a:p>
            <a:pPr algn="ctr"/>
            <a:r>
              <a:rPr lang="en-US" sz="2500" b="1" dirty="0" err="1"/>
              <a:t>Tilbud</a:t>
            </a:r>
            <a:r>
              <a:rPr lang="en-US" sz="2500" b="1" dirty="0"/>
              <a:t> </a:t>
            </a:r>
            <a:r>
              <a:rPr lang="en-US" sz="2500" b="1" dirty="0" err="1"/>
              <a:t>og</a:t>
            </a:r>
            <a:r>
              <a:rPr lang="en-US" sz="2500" b="1" dirty="0"/>
              <a:t> </a:t>
            </a:r>
            <a:r>
              <a:rPr lang="en-US" sz="2500" b="1" dirty="0" err="1"/>
              <a:t>kontrakt</a:t>
            </a:r>
            <a:endParaRPr lang="en-US" sz="2500" b="1" dirty="0"/>
          </a:p>
          <a:p>
            <a:pPr algn="ctr"/>
            <a:endParaRPr lang="en-US" sz="1200" b="1" dirty="0"/>
          </a:p>
          <a:p>
            <a:pPr algn="ctr"/>
            <a:r>
              <a:rPr lang="nb-NO" sz="1200" dirty="0"/>
              <a:t>Etter noen runder med tilbakemeldinger bør dere ha utviklet en fungerende strategi. Nå er tiden inne for å fastsette priser og signere kontrakten slik at det tids- og kostnadsbesparende arbeidet kan starte.</a:t>
            </a:r>
            <a:endParaRPr lang="en-US" sz="1200" dirty="0">
              <a:solidFill>
                <a:srgbClr val="002E5F"/>
              </a:solidFill>
            </a:endParaRPr>
          </a:p>
        </p:txBody>
      </p:sp>
      <p:cxnSp>
        <p:nvCxnSpPr>
          <p:cNvPr id="10" name="Rak 9">
            <a:extLst>
              <a:ext uri="{FF2B5EF4-FFF2-40B4-BE49-F238E27FC236}">
                <a16:creationId xmlns:a16="http://schemas.microsoft.com/office/drawing/2014/main" id="{F49A6E8F-0490-834B-85BE-B8B22D1BF943}"/>
              </a:ext>
            </a:extLst>
          </p:cNvPr>
          <p:cNvCxnSpPr>
            <a:cxnSpLocks/>
          </p:cNvCxnSpPr>
          <p:nvPr/>
        </p:nvCxnSpPr>
        <p:spPr>
          <a:xfrm>
            <a:off x="4281854" y="4298678"/>
            <a:ext cx="3402623"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6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96B2B98-F435-274B-9D63-3EA4F1AB65C5}"/>
              </a:ext>
            </a:extLst>
          </p:cNvPr>
          <p:cNvGraphicFramePr/>
          <p:nvPr>
            <p:extLst>
              <p:ext uri="{D42A27DB-BD31-4B8C-83A1-F6EECF244321}">
                <p14:modId xmlns:p14="http://schemas.microsoft.com/office/powerpoint/2010/main" val="658896745"/>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896C06D8-2D73-CB48-B4E1-0E0DCF97D526}"/>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8" name="TextBox 4">
            <a:extLst>
              <a:ext uri="{FF2B5EF4-FFF2-40B4-BE49-F238E27FC236}">
                <a16:creationId xmlns:a16="http://schemas.microsoft.com/office/drawing/2014/main" id="{471EB7BA-5F4A-8547-B05C-2E434D843CD1}"/>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sp>
        <p:nvSpPr>
          <p:cNvPr id="9" name="TextBox 5">
            <a:extLst>
              <a:ext uri="{FF2B5EF4-FFF2-40B4-BE49-F238E27FC236}">
                <a16:creationId xmlns:a16="http://schemas.microsoft.com/office/drawing/2014/main" id="{7A4F145B-96D4-7E4B-A7E2-7D8E56E87DF8}"/>
              </a:ext>
            </a:extLst>
          </p:cNvPr>
          <p:cNvSpPr txBox="1"/>
          <p:nvPr/>
        </p:nvSpPr>
        <p:spPr>
          <a:xfrm>
            <a:off x="3282939" y="3827113"/>
            <a:ext cx="5405120" cy="1215717"/>
          </a:xfrm>
          <a:prstGeom prst="rect">
            <a:avLst/>
          </a:prstGeom>
          <a:noFill/>
        </p:spPr>
        <p:txBody>
          <a:bodyPr wrap="square" rtlCol="0">
            <a:spAutoFit/>
          </a:bodyPr>
          <a:lstStyle/>
          <a:p>
            <a:pPr algn="ctr"/>
            <a:r>
              <a:rPr lang="en-US" sz="2500" b="1" dirty="0" err="1"/>
              <a:t>Implementering</a:t>
            </a:r>
            <a:endParaRPr lang="en-US" sz="2500" b="1" dirty="0"/>
          </a:p>
          <a:p>
            <a:pPr algn="ctr"/>
            <a:endParaRPr lang="en-US" sz="1200" b="1" dirty="0"/>
          </a:p>
          <a:p>
            <a:pPr algn="ctr"/>
            <a:r>
              <a:rPr lang="nb-NO" sz="1200" dirty="0"/>
              <a:t>Nå starter selve arbeidet med å implementere den nye strategien. Avhengig av kompleksiteten kan det ta litt tid å fullføre implementeringen. Men du bør kunne merke fordelene ganske raskt.</a:t>
            </a:r>
            <a:endParaRPr lang="en-US" sz="1200" dirty="0"/>
          </a:p>
        </p:txBody>
      </p:sp>
      <p:cxnSp>
        <p:nvCxnSpPr>
          <p:cNvPr id="10" name="Rak 9">
            <a:extLst>
              <a:ext uri="{FF2B5EF4-FFF2-40B4-BE49-F238E27FC236}">
                <a16:creationId xmlns:a16="http://schemas.microsoft.com/office/drawing/2014/main" id="{EA1665BD-4F2C-DE43-9767-1FBA95D3AB3E}"/>
              </a:ext>
            </a:extLst>
          </p:cNvPr>
          <p:cNvCxnSpPr>
            <a:cxnSpLocks/>
          </p:cNvCxnSpPr>
          <p:nvPr/>
        </p:nvCxnSpPr>
        <p:spPr>
          <a:xfrm>
            <a:off x="4800600" y="4298678"/>
            <a:ext cx="2391508"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FBD93C4-9723-2942-AE19-D50C43007A52}"/>
              </a:ext>
            </a:extLst>
          </p:cNvPr>
          <p:cNvGraphicFramePr/>
          <p:nvPr>
            <p:extLst>
              <p:ext uri="{D42A27DB-BD31-4B8C-83A1-F6EECF244321}">
                <p14:modId xmlns:p14="http://schemas.microsoft.com/office/powerpoint/2010/main" val="3052482360"/>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5417D81A-4706-F649-A2A9-74E4D7F8C059}"/>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err="1"/>
              <a:t>Konsolideringsprosessen</a:t>
            </a:r>
            <a:endParaRPr lang="en-US" sz="3000" b="1" dirty="0"/>
          </a:p>
        </p:txBody>
      </p:sp>
      <p:sp>
        <p:nvSpPr>
          <p:cNvPr id="8" name="TextBox 4">
            <a:extLst>
              <a:ext uri="{FF2B5EF4-FFF2-40B4-BE49-F238E27FC236}">
                <a16:creationId xmlns:a16="http://schemas.microsoft.com/office/drawing/2014/main" id="{D7F1AE09-5FC3-174C-86EA-B31D09A7C2E2}"/>
              </a:ext>
            </a:extLst>
          </p:cNvPr>
          <p:cNvSpPr txBox="1"/>
          <p:nvPr/>
        </p:nvSpPr>
        <p:spPr>
          <a:xfrm>
            <a:off x="469197" y="1043093"/>
            <a:ext cx="11208453" cy="461665"/>
          </a:xfrm>
          <a:prstGeom prst="rect">
            <a:avLst/>
          </a:prstGeom>
          <a:noFill/>
        </p:spPr>
        <p:txBody>
          <a:bodyPr wrap="square" rtlCol="0">
            <a:spAutoFit/>
          </a:bodyPr>
          <a:lstStyle/>
          <a:p>
            <a:pPr algn="l"/>
            <a:r>
              <a:rPr lang="nb-NO" sz="1200" b="0" i="0" dirty="0">
                <a:solidFill>
                  <a:srgbClr val="002E5F"/>
                </a:solidFill>
                <a:effectLst/>
                <a:latin typeface="arial" panose="020B0604020202020204" pitchFamily="34" charset="0"/>
              </a:rPr>
              <a:t>En typisk leverandørkonsolidering ser slik ut – fra innledende analyse av driften, </a:t>
            </a:r>
            <a:br>
              <a:rPr lang="nb-NO" sz="1200" b="0" i="0" dirty="0">
                <a:solidFill>
                  <a:srgbClr val="002E5F"/>
                </a:solidFill>
                <a:effectLst/>
                <a:latin typeface="arial" panose="020B0604020202020204" pitchFamily="34" charset="0"/>
              </a:rPr>
            </a:br>
            <a:r>
              <a:rPr lang="nb-NO" sz="1200" b="0" i="0" dirty="0">
                <a:solidFill>
                  <a:srgbClr val="002E5F"/>
                </a:solidFill>
                <a:effectLst/>
                <a:latin typeface="arial" panose="020B0604020202020204" pitchFamily="34" charset="0"/>
              </a:rPr>
              <a:t>til implementering og oppfølging. La oss se nær</a:t>
            </a:r>
            <a:r>
              <a:rPr lang="nb-NO" sz="1200" dirty="0">
                <a:solidFill>
                  <a:srgbClr val="002E5F"/>
                </a:solidFill>
                <a:latin typeface="arial" panose="020B0604020202020204" pitchFamily="34" charset="0"/>
              </a:rPr>
              <a:t>mere på hvert trinn</a:t>
            </a:r>
            <a:r>
              <a:rPr lang="nb-NO" sz="1200" b="0" i="0" dirty="0">
                <a:solidFill>
                  <a:srgbClr val="002E5F"/>
                </a:solidFill>
                <a:effectLst/>
                <a:latin typeface="arial" panose="020B0604020202020204" pitchFamily="34" charset="0"/>
              </a:rPr>
              <a:t>.</a:t>
            </a:r>
          </a:p>
        </p:txBody>
      </p:sp>
      <p:sp>
        <p:nvSpPr>
          <p:cNvPr id="9" name="TextBox 5">
            <a:extLst>
              <a:ext uri="{FF2B5EF4-FFF2-40B4-BE49-F238E27FC236}">
                <a16:creationId xmlns:a16="http://schemas.microsoft.com/office/drawing/2014/main" id="{CAA45EBC-EDBC-F44E-B703-07FA3B09E8D8}"/>
              </a:ext>
            </a:extLst>
          </p:cNvPr>
          <p:cNvSpPr txBox="1"/>
          <p:nvPr/>
        </p:nvSpPr>
        <p:spPr>
          <a:xfrm>
            <a:off x="3282939" y="3818321"/>
            <a:ext cx="5405120" cy="2139047"/>
          </a:xfrm>
          <a:prstGeom prst="rect">
            <a:avLst/>
          </a:prstGeom>
          <a:noFill/>
        </p:spPr>
        <p:txBody>
          <a:bodyPr wrap="square" rtlCol="0">
            <a:spAutoFit/>
          </a:bodyPr>
          <a:lstStyle/>
          <a:p>
            <a:pPr algn="ctr"/>
            <a:r>
              <a:rPr lang="en-US" sz="2500" b="1" dirty="0" err="1"/>
              <a:t>Evaluering</a:t>
            </a:r>
            <a:endParaRPr lang="en-US" sz="2500" b="1" dirty="0"/>
          </a:p>
          <a:p>
            <a:pPr algn="ctr"/>
            <a:endParaRPr lang="en-US" sz="1200" b="1" dirty="0"/>
          </a:p>
          <a:p>
            <a:pPr algn="ctr"/>
            <a:r>
              <a:rPr lang="nb-NO" sz="1200" dirty="0"/>
              <a:t>Når den nye konsoliderte tilnærmingen er implementert, er det på tide å evaluere. Evalueringen kan foregå en tid etter gjennomføringen, og målet er å gjøre nødvendige tilpasninger for at prosessen skal fungere så smidig som mulig</a:t>
            </a:r>
            <a:r>
              <a:rPr lang="en-US" sz="1200" dirty="0"/>
              <a:t>. </a:t>
            </a:r>
          </a:p>
          <a:p>
            <a:pPr algn="ctr"/>
            <a:endParaRPr lang="en-US" sz="1200" dirty="0"/>
          </a:p>
          <a:p>
            <a:pPr algn="ctr"/>
            <a:r>
              <a:rPr lang="nb-NO" sz="1200" dirty="0"/>
              <a:t>Her kan problemer identifiseres og fikses, og </a:t>
            </a:r>
            <a:r>
              <a:rPr lang="nb-NO" sz="1200" dirty="0">
                <a:solidFill>
                  <a:srgbClr val="002E5F"/>
                </a:solidFill>
              </a:rPr>
              <a:t>uventede</a:t>
            </a:r>
            <a:r>
              <a:rPr lang="nb-NO" sz="1200" dirty="0"/>
              <a:t> krav kan legges inn i løsningen. Etter evalueringen er det en ny implementering – og leverandøren din fortsetter å evaluere driften </a:t>
            </a:r>
            <a:r>
              <a:rPr lang="nb-NO" sz="1200" dirty="0">
                <a:solidFill>
                  <a:srgbClr val="002E5F"/>
                </a:solidFill>
              </a:rPr>
              <a:t>fortløpende</a:t>
            </a:r>
            <a:r>
              <a:rPr lang="nb-NO" sz="1200" dirty="0"/>
              <a:t>.</a:t>
            </a:r>
            <a:endParaRPr lang="en-US" sz="1200" dirty="0"/>
          </a:p>
        </p:txBody>
      </p:sp>
      <p:cxnSp>
        <p:nvCxnSpPr>
          <p:cNvPr id="10" name="Rak 9">
            <a:extLst>
              <a:ext uri="{FF2B5EF4-FFF2-40B4-BE49-F238E27FC236}">
                <a16:creationId xmlns:a16="http://schemas.microsoft.com/office/drawing/2014/main" id="{9AB1E70E-162F-174B-8FE2-8E4DBB27D510}"/>
              </a:ext>
            </a:extLst>
          </p:cNvPr>
          <p:cNvCxnSpPr>
            <a:cxnSpLocks/>
          </p:cNvCxnSpPr>
          <p:nvPr/>
        </p:nvCxnSpPr>
        <p:spPr>
          <a:xfrm>
            <a:off x="5178669" y="4289886"/>
            <a:ext cx="1644162"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5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1D351-32EF-4016-9315-730AE795979E}"/>
              </a:ext>
            </a:extLst>
          </p:cNvPr>
          <p:cNvSpPr>
            <a:spLocks noGrp="1"/>
          </p:cNvSpPr>
          <p:nvPr>
            <p:ph type="body" sz="quarter" idx="13"/>
          </p:nvPr>
        </p:nvSpPr>
        <p:spPr>
          <a:xfrm>
            <a:off x="524351" y="2532283"/>
            <a:ext cx="5122387" cy="1793431"/>
          </a:xfrm>
        </p:spPr>
        <p:txBody>
          <a:bodyPr anchor="ctr"/>
          <a:lstStyle/>
          <a:p>
            <a:r>
              <a:rPr lang="nb-NO" dirty="0"/>
              <a:t>Tre ulemper ved leverandørkonsolidering</a:t>
            </a:r>
            <a:endParaRPr lang="en-US" dirty="0"/>
          </a:p>
        </p:txBody>
      </p:sp>
      <p:pic>
        <p:nvPicPr>
          <p:cNvPr id="4" name="Picture 3" descr="A close-up of a hand holding an object&#10;&#10;Description automatically generated with medium confidence">
            <a:extLst>
              <a:ext uri="{FF2B5EF4-FFF2-40B4-BE49-F238E27FC236}">
                <a16:creationId xmlns:a16="http://schemas.microsoft.com/office/drawing/2014/main" id="{291F294B-D2AB-497A-B665-422D70E640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14367" y="0"/>
            <a:ext cx="5277633" cy="6857998"/>
          </a:xfrm>
          <a:prstGeom prst="rect">
            <a:avLst/>
          </a:prstGeom>
        </p:spPr>
      </p:pic>
    </p:spTree>
    <p:extLst>
      <p:ext uri="{BB962C8B-B14F-4D97-AF65-F5344CB8AC3E}">
        <p14:creationId xmlns:p14="http://schemas.microsoft.com/office/powerpoint/2010/main" val="21973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p:txBody>
          <a:bodyPr/>
          <a:lstStyle/>
          <a:p>
            <a:pPr>
              <a:lnSpc>
                <a:spcPct val="100000"/>
              </a:lnSpc>
            </a:pPr>
            <a:r>
              <a:rPr lang="en-US" dirty="0">
                <a:solidFill>
                  <a:srgbClr val="002E5F"/>
                </a:solidFill>
              </a:rPr>
              <a:t>Noe</a:t>
            </a:r>
            <a:r>
              <a:rPr lang="en-US" dirty="0">
                <a:solidFill>
                  <a:srgbClr val="FF00FF"/>
                </a:solidFill>
              </a:rPr>
              <a:t> </a:t>
            </a:r>
            <a:r>
              <a:rPr lang="en-US" dirty="0" err="1"/>
              <a:t>å</a:t>
            </a:r>
            <a:r>
              <a:rPr lang="en-US" dirty="0"/>
              <a:t> </a:t>
            </a:r>
            <a:r>
              <a:rPr lang="en-US" dirty="0" err="1"/>
              <a:t>tenke</a:t>
            </a:r>
            <a:r>
              <a:rPr lang="en-US" dirty="0"/>
              <a:t> </a:t>
            </a:r>
            <a:r>
              <a:rPr lang="en-US" dirty="0" err="1"/>
              <a:t>på</a:t>
            </a:r>
            <a:endParaRPr lang="en-US" sz="1200" b="0" dirty="0"/>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433192"/>
            <a:ext cx="3292719" cy="3708400"/>
          </a:xfrm>
        </p:spPr>
        <p:txBody>
          <a:bodyPr vert="horz" lIns="91440" tIns="45720" rIns="91440" bIns="45720" rtlCol="0" anchor="t">
            <a:normAutofit/>
          </a:bodyPr>
          <a:lstStyle/>
          <a:p>
            <a:pPr marL="0" indent="0">
              <a:lnSpc>
                <a:spcPct val="100000"/>
              </a:lnSpc>
              <a:buNone/>
            </a:pPr>
            <a:r>
              <a:rPr lang="nb-NO" b="0" i="0" dirty="0">
                <a:effectLst/>
                <a:latin typeface="arial" panose="020B0604020202020204" pitchFamily="34" charset="0"/>
              </a:rPr>
              <a:t>Når du kun har én leverandør, eller kanskje bare noen få, kan det være vanskelig å presse dem til å gi deg en bedre pris.</a:t>
            </a:r>
          </a:p>
          <a:p>
            <a:pPr marL="0" indent="0">
              <a:lnSpc>
                <a:spcPct val="100000"/>
              </a:lnSpc>
              <a:buNone/>
            </a:pPr>
            <a:r>
              <a:rPr lang="nb-NO" dirty="0"/>
              <a:t>Når du ikke har flere leverandører å velge mellom, mangler du ofte innflytelse. Leverandøren vet at de ikke har noen konkurranse og kan derfor være mindre villig til å gi deg gode rabatter eller andre tilbud.</a:t>
            </a:r>
          </a:p>
          <a:p>
            <a:pPr marL="0" indent="0">
              <a:lnSpc>
                <a:spcPct val="100000"/>
              </a:lnSpc>
              <a:spcBef>
                <a:spcPts val="1600"/>
              </a:spcBef>
              <a:buNone/>
            </a:pPr>
            <a:r>
              <a:rPr lang="nb-NO" b="1" dirty="0"/>
              <a:t>Løsningen</a:t>
            </a:r>
          </a:p>
          <a:p>
            <a:pPr marL="0" indent="0">
              <a:lnSpc>
                <a:spcPct val="100000"/>
              </a:lnSpc>
              <a:buNone/>
            </a:pPr>
            <a:r>
              <a:rPr lang="nb-NO" dirty="0">
                <a:latin typeface="Arial"/>
                <a:cs typeface="Arial"/>
              </a:rPr>
              <a:t>Hvis du velger en kompetent og pålitelig leverandør vil de ikke prøve å tjene penger på deg ved å tilby relativt lave priser på C-parts. I stedet vil de strebe etter å bygge et langsiktig forhold og forbedre kjøpsprosessen din over tid, noe som vil generere større økonomisk suksess for begge parter i det lange løp.</a:t>
            </a:r>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2064321"/>
            <a:ext cx="3391766" cy="362124"/>
          </a:xfrm>
        </p:spPr>
        <p:txBody>
          <a:bodyPr/>
          <a:lstStyle/>
          <a:p>
            <a:r>
              <a:rPr lang="en-US" sz="1400" dirty="0" err="1"/>
              <a:t>Mangel</a:t>
            </a:r>
            <a:r>
              <a:rPr lang="en-US" sz="1400" dirty="0"/>
              <a:t> </a:t>
            </a:r>
            <a:r>
              <a:rPr lang="en-US" sz="1400" dirty="0" err="1"/>
              <a:t>på</a:t>
            </a:r>
            <a:r>
              <a:rPr lang="en-US" sz="1400" dirty="0"/>
              <a:t> </a:t>
            </a:r>
            <a:r>
              <a:rPr lang="en-US" sz="1400" dirty="0" err="1"/>
              <a:t>innflytelse</a:t>
            </a:r>
            <a:endParaRPr lang="en-US" sz="1400" dirty="0"/>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2064321"/>
            <a:ext cx="3391766" cy="362124"/>
          </a:xfrm>
        </p:spPr>
        <p:txBody>
          <a:bodyPr/>
          <a:lstStyle/>
          <a:p>
            <a:r>
              <a:rPr lang="en-US" sz="1400" dirty="0" err="1"/>
              <a:t>Sikre</a:t>
            </a:r>
            <a:r>
              <a:rPr lang="en-US" sz="1400" dirty="0"/>
              <a:t> </a:t>
            </a:r>
            <a:r>
              <a:rPr lang="en-US" sz="1400" dirty="0" err="1"/>
              <a:t>leveranser</a:t>
            </a:r>
            <a:endParaRPr lang="en-US" sz="1400" dirty="0"/>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2070279"/>
            <a:ext cx="3391766" cy="362124"/>
          </a:xfrm>
        </p:spPr>
        <p:txBody>
          <a:bodyPr/>
          <a:lstStyle/>
          <a:p>
            <a:r>
              <a:rPr lang="nb-NO" sz="1400" dirty="0"/>
              <a:t>Vanskelige overleveringer</a:t>
            </a:r>
            <a:endParaRPr lang="en-US" sz="1400" dirty="0"/>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433192"/>
            <a:ext cx="3292719" cy="3708400"/>
          </a:xfrm>
        </p:spPr>
        <p:txBody>
          <a:bodyPr>
            <a:noAutofit/>
          </a:bodyPr>
          <a:lstStyle/>
          <a:p>
            <a:pPr marL="0" indent="0">
              <a:lnSpc>
                <a:spcPct val="100000"/>
              </a:lnSpc>
              <a:buNone/>
            </a:pPr>
            <a:r>
              <a:rPr lang="nb-NO" b="0" i="0" dirty="0">
                <a:effectLst/>
                <a:latin typeface="arial" panose="020B0604020202020204" pitchFamily="34" charset="0"/>
              </a:rPr>
              <a:t>Å sikre tilgjengelighet er din viktigste oppgave som innkjøper. Å legge alle eggene i en kurv og kun stole på én leverandør kan derfor være risikabelt. Hvis en leverandør har problemer eller ikke får tak i komponentene du trenger, bør du kunne gå til en annen, ikke sant?</a:t>
            </a:r>
            <a:endParaRPr lang="nb-NO" dirty="0"/>
          </a:p>
          <a:p>
            <a:pPr marL="0" indent="0">
              <a:lnSpc>
                <a:spcPct val="100000"/>
              </a:lnSpc>
              <a:spcBef>
                <a:spcPts val="1600"/>
              </a:spcBef>
              <a:buNone/>
            </a:pPr>
            <a:r>
              <a:rPr lang="nb-NO" b="1" dirty="0"/>
              <a:t>Løsningen</a:t>
            </a:r>
          </a:p>
          <a:p>
            <a:pPr marL="0" indent="0">
              <a:lnSpc>
                <a:spcPct val="100000"/>
              </a:lnSpc>
              <a:buNone/>
            </a:pPr>
            <a:r>
              <a:rPr lang="nb-NO" dirty="0"/>
              <a:t>Med den rette partneren er det mulig å få samme pålitelige leveranse av komponenter samtidig som du får redusert administrasjon, lavere kostnader og alle de andre fordelene som følger med leverandørkonsolidering.</a:t>
            </a:r>
          </a:p>
          <a:p>
            <a:pPr marL="0" indent="0">
              <a:lnSpc>
                <a:spcPct val="100000"/>
              </a:lnSpc>
              <a:buNone/>
            </a:pPr>
            <a:r>
              <a:rPr lang="nb-NO" b="0" i="0" dirty="0">
                <a:effectLst/>
                <a:latin typeface="arial" panose="020B0604020202020204" pitchFamily="34" charset="0"/>
              </a:rPr>
              <a:t>Velger du en større, anerkjent leverandør vil de ha tilgang til mange flere underleverandører enn du og din bedrift har. Ved å velge en slik leverandør </a:t>
            </a:r>
            <a:r>
              <a:rPr lang="nb-NO" b="0" i="0" dirty="0" err="1">
                <a:effectLst/>
                <a:latin typeface="arial" panose="020B0604020202020204" pitchFamily="34" charset="0"/>
              </a:rPr>
              <a:t>outsourcer</a:t>
            </a:r>
            <a:r>
              <a:rPr lang="nb-NO" b="0" i="0" dirty="0">
                <a:effectLst/>
                <a:latin typeface="arial" panose="020B0604020202020204" pitchFamily="34" charset="0"/>
              </a:rPr>
              <a:t> du oppgaven med å sikre tilgjengelighet, noe som gir deg en bedre kjøpsopplevelse og </a:t>
            </a:r>
            <a:r>
              <a:rPr lang="nb-NO" dirty="0">
                <a:latin typeface="arial" panose="020B0604020202020204" pitchFamily="34" charset="0"/>
              </a:rPr>
              <a:t>«</a:t>
            </a:r>
            <a:r>
              <a:rPr lang="nb-NO" dirty="0" err="1">
                <a:latin typeface="arial" panose="020B0604020202020204" pitchFamily="34" charset="0"/>
              </a:rPr>
              <a:t>peace</a:t>
            </a:r>
            <a:r>
              <a:rPr lang="nb-NO" dirty="0">
                <a:latin typeface="arial" panose="020B0604020202020204" pitchFamily="34" charset="0"/>
              </a:rPr>
              <a:t> </a:t>
            </a:r>
            <a:r>
              <a:rPr lang="nb-NO" dirty="0" err="1">
                <a:latin typeface="arial" panose="020B0604020202020204" pitchFamily="34" charset="0"/>
              </a:rPr>
              <a:t>of</a:t>
            </a:r>
            <a:r>
              <a:rPr lang="nb-NO" dirty="0">
                <a:latin typeface="arial" panose="020B0604020202020204" pitchFamily="34" charset="0"/>
              </a:rPr>
              <a:t> </a:t>
            </a:r>
            <a:r>
              <a:rPr lang="nb-NO" dirty="0" err="1">
                <a:latin typeface="arial" panose="020B0604020202020204" pitchFamily="34" charset="0"/>
              </a:rPr>
              <a:t>mind</a:t>
            </a:r>
            <a:r>
              <a:rPr lang="nb-NO" dirty="0">
                <a:latin typeface="arial" panose="020B0604020202020204" pitchFamily="34" charset="0"/>
              </a:rPr>
              <a:t>»</a:t>
            </a:r>
            <a:r>
              <a:rPr lang="en-US" dirty="0"/>
              <a:t>.</a:t>
            </a:r>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433192"/>
            <a:ext cx="3188800" cy="3708400"/>
          </a:xfrm>
        </p:spPr>
        <p:txBody>
          <a:bodyPr>
            <a:normAutofit/>
          </a:bodyPr>
          <a:lstStyle/>
          <a:p>
            <a:pPr marL="0" indent="0">
              <a:buNone/>
            </a:pPr>
            <a:r>
              <a:rPr lang="nb-NO" dirty="0"/>
              <a:t>Selv om produksjonsbedriften din er relativt liten, finnes det fortsatt utfordringer. Dine produkter er unike, og en pålitelig leverandør må ha god forståelse for dine behov for at et samarbeid skal bli vellykket.</a:t>
            </a:r>
          </a:p>
          <a:p>
            <a:pPr marL="0" indent="0">
              <a:buNone/>
            </a:pPr>
            <a:r>
              <a:rPr lang="nb-NO" dirty="0"/>
              <a:t>Det er denne prosessen med gradvis optimalisering som gjør at mange bedrifter nøler med å konsolidere leverandører. De innser at de ville ha nytte av konsolidering, men arbeidet med å bytte leverandør og den potensielle risikoen for problemer får dem til å utsette endringen.</a:t>
            </a:r>
            <a:endParaRPr lang="en-US" dirty="0"/>
          </a:p>
          <a:p>
            <a:pPr marL="0" indent="0">
              <a:spcBef>
                <a:spcPts val="1600"/>
              </a:spcBef>
              <a:buNone/>
            </a:pPr>
            <a:r>
              <a:rPr lang="nb-NO" b="1" dirty="0"/>
              <a:t>Løsningen </a:t>
            </a:r>
          </a:p>
          <a:p>
            <a:pPr marL="0" indent="0">
              <a:buNone/>
            </a:pPr>
            <a:r>
              <a:rPr lang="nb-NO" dirty="0"/>
              <a:t>Som ethvert forbedringstiltak i en produksjonsbedrift er det en stor tidsinvestering å bytte leverandør, men hvis leverandørbasen din er veldig spredt, vil du se avkastning selv på kort sikt. Og du trenger ikke gjøre alt på en gang</a:t>
            </a:r>
            <a:r>
              <a:rPr lang="en-US" dirty="0"/>
              <a:t>. </a:t>
            </a:r>
          </a:p>
          <a:p>
            <a:pPr marL="0" indent="0">
              <a:buNone/>
            </a:pPr>
            <a:endParaRPr lang="en-US" dirty="0"/>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043093"/>
            <a:ext cx="11208453" cy="461665"/>
          </a:xfrm>
          <a:prstGeom prst="rect">
            <a:avLst/>
          </a:prstGeom>
          <a:noFill/>
        </p:spPr>
        <p:txBody>
          <a:bodyPr wrap="square" rtlCol="0">
            <a:spAutoFit/>
          </a:bodyPr>
          <a:lstStyle/>
          <a:p>
            <a:pPr marL="0" indent="0">
              <a:buNone/>
            </a:pPr>
            <a:r>
              <a:rPr lang="nb-NO" sz="1200" dirty="0"/>
              <a:t>Dersom du jobber med et stort antall leverandører, anbefaler vi alltid konsolidering. </a:t>
            </a:r>
            <a:br>
              <a:rPr lang="nb-NO" sz="1200" dirty="0"/>
            </a:br>
            <a:r>
              <a:rPr lang="nb-NO" sz="1200" dirty="0"/>
              <a:t>Men her er noen av ulempene som mange selskaper bekymrer seg for – og noen mulige løsninger.</a:t>
            </a:r>
            <a:endParaRPr lang="en-US" sz="1200" dirty="0"/>
          </a:p>
        </p:txBody>
      </p:sp>
    </p:spTree>
    <p:extLst>
      <p:ext uri="{BB962C8B-B14F-4D97-AF65-F5344CB8AC3E}">
        <p14:creationId xmlns:p14="http://schemas.microsoft.com/office/powerpoint/2010/main" val="30502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wearing glasses&#10;&#10;Description automatically generated with low confidence">
            <a:extLst>
              <a:ext uri="{FF2B5EF4-FFF2-40B4-BE49-F238E27FC236}">
                <a16:creationId xmlns:a16="http://schemas.microsoft.com/office/drawing/2014/main" id="{3ACA1280-3D6F-48BD-B78C-3C1831BE5CB5}"/>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a:ext>
            </a:extLst>
          </a:blip>
          <a:srcRect/>
          <a:stretch/>
        </p:blipFill>
        <p:spPr>
          <a:xfrm>
            <a:off x="6096000" y="0"/>
            <a:ext cx="6096000" cy="6858000"/>
          </a:xfrm>
        </p:spPr>
      </p:pic>
      <p:sp>
        <p:nvSpPr>
          <p:cNvPr id="3" name="Text Placeholder 2">
            <a:extLst>
              <a:ext uri="{FF2B5EF4-FFF2-40B4-BE49-F238E27FC236}">
                <a16:creationId xmlns:a16="http://schemas.microsoft.com/office/drawing/2014/main" id="{3764EAC1-BEA6-48E0-8DB6-7A78F6375ED3}"/>
              </a:ext>
            </a:extLst>
          </p:cNvPr>
          <p:cNvSpPr>
            <a:spLocks noGrp="1"/>
          </p:cNvSpPr>
          <p:nvPr>
            <p:ph type="body" sz="quarter" idx="13"/>
          </p:nvPr>
        </p:nvSpPr>
        <p:spPr/>
        <p:txBody>
          <a:bodyPr/>
          <a:lstStyle/>
          <a:p>
            <a:r>
              <a:rPr lang="en-US" dirty="0" err="1">
                <a:solidFill>
                  <a:srgbClr val="002E5F"/>
                </a:solidFill>
              </a:rPr>
              <a:t>Introduksjon</a:t>
            </a:r>
            <a:endParaRPr lang="en-US" dirty="0">
              <a:solidFill>
                <a:srgbClr val="002E5F"/>
              </a:solidFill>
            </a:endParaRPr>
          </a:p>
        </p:txBody>
      </p:sp>
      <p:sp>
        <p:nvSpPr>
          <p:cNvPr id="4" name="Text Placeholder 3">
            <a:extLst>
              <a:ext uri="{FF2B5EF4-FFF2-40B4-BE49-F238E27FC236}">
                <a16:creationId xmlns:a16="http://schemas.microsoft.com/office/drawing/2014/main" id="{F12730A3-32C3-47B7-9B10-68B31F9FD909}"/>
              </a:ext>
            </a:extLst>
          </p:cNvPr>
          <p:cNvSpPr>
            <a:spLocks noGrp="1"/>
          </p:cNvSpPr>
          <p:nvPr>
            <p:ph type="body" sz="quarter" idx="14"/>
          </p:nvPr>
        </p:nvSpPr>
        <p:spPr>
          <a:xfrm>
            <a:off x="469197" y="1605600"/>
            <a:ext cx="4582637" cy="4693599"/>
          </a:xfrm>
        </p:spPr>
        <p:txBody>
          <a:bodyPr vert="horz" lIns="91440" tIns="45720" rIns="91440" bIns="45720" rtlCol="0" anchor="t">
            <a:normAutofit/>
          </a:bodyPr>
          <a:lstStyle/>
          <a:p>
            <a:pPr marL="0" indent="0">
              <a:buNone/>
            </a:pPr>
            <a:r>
              <a:rPr lang="nb-NO" sz="1200" dirty="0"/>
              <a:t>Takk for at du viser interesse for denne veiledningen. Forhåpentligvis vil du få svar på noen av de viktigste spørsmålene dine om leverandørkonsolidering.</a:t>
            </a:r>
          </a:p>
          <a:p>
            <a:pPr marL="0" indent="0">
              <a:buNone/>
            </a:pPr>
            <a:r>
              <a:rPr lang="nb-NO" sz="1200" dirty="0"/>
              <a:t>Jeg har jobbet med mange innkjøpere i løpet av min karriere, og basert på mine erfaringer er følgende de viktigste tingene å huske på</a:t>
            </a:r>
            <a:r>
              <a:rPr lang="en-US" sz="1200" dirty="0">
                <a:ea typeface="Calibri" panose="020F0502020204030204" pitchFamily="34" charset="0"/>
              </a:rPr>
              <a:t>:</a:t>
            </a:r>
            <a:endParaRPr lang="en-US" sz="1200" dirty="0">
              <a:effectLst/>
              <a:ea typeface="Calibri" panose="020F0502020204030204" pitchFamily="34" charset="0"/>
            </a:endParaRPr>
          </a:p>
          <a:p>
            <a:pPr marL="285750" indent="-285750">
              <a:buFont typeface="Arial" panose="020B0604020202020204" pitchFamily="34" charset="0"/>
              <a:buChar char="•"/>
            </a:pPr>
            <a:r>
              <a:rPr lang="en-US" sz="1200" b="1" dirty="0" err="1">
                <a:latin typeface="+mj-lt"/>
                <a:ea typeface="Calibri" panose="020F0502020204030204" pitchFamily="34" charset="0"/>
                <a:cs typeface="Arial"/>
              </a:rPr>
              <a:t>Fordelene</a:t>
            </a:r>
            <a:r>
              <a:rPr lang="en-US" sz="1200" b="1" dirty="0">
                <a:latin typeface="+mj-lt"/>
                <a:ea typeface="Calibri" panose="020F0502020204030204" pitchFamily="34" charset="0"/>
                <a:cs typeface="Arial"/>
              </a:rPr>
              <a:t> med </a:t>
            </a:r>
            <a:r>
              <a:rPr lang="en-US" sz="1200" b="1" dirty="0" err="1">
                <a:latin typeface="+mj-lt"/>
                <a:ea typeface="Calibri" panose="020F0502020204030204" pitchFamily="34" charset="0"/>
                <a:cs typeface="Arial"/>
              </a:rPr>
              <a:t>leverandørkonsolidering</a:t>
            </a:r>
            <a:endParaRPr lang="en-US" sz="1200" dirty="0">
              <a:effectLst/>
              <a:latin typeface="+mj-lt"/>
              <a:ea typeface="Calibri" panose="020F0502020204030204" pitchFamily="34" charset="0"/>
              <a:cs typeface="Arial"/>
            </a:endParaRPr>
          </a:p>
          <a:p>
            <a:pPr marL="285750" indent="-285750">
              <a:buFont typeface="Arial" panose="020B0604020202020204" pitchFamily="34" charset="0"/>
              <a:buChar char="•"/>
            </a:pPr>
            <a:r>
              <a:rPr lang="nb-NO" sz="1200" b="1" dirty="0"/>
              <a:t>De ulike tilnærmingene </a:t>
            </a:r>
            <a:r>
              <a:rPr lang="nb-NO" sz="1200" dirty="0"/>
              <a:t>du kan bruke for å konsolidere leverandørene</a:t>
            </a:r>
            <a:endParaRPr lang="en-US" sz="1200" dirty="0">
              <a:effectLst/>
              <a:latin typeface="+mj-lt"/>
              <a:ea typeface="Calibri" panose="020F0502020204030204" pitchFamily="34" charset="0"/>
              <a:cs typeface="Arial"/>
            </a:endParaRPr>
          </a:p>
          <a:p>
            <a:pPr marL="285750" indent="-285750">
              <a:buFont typeface="Arial" panose="020B0604020202020204" pitchFamily="34" charset="0"/>
              <a:buChar char="•"/>
            </a:pPr>
            <a:r>
              <a:rPr lang="nb-NO" sz="1200" dirty="0"/>
              <a:t>Hvordan konsolidering fungerer </a:t>
            </a:r>
            <a:r>
              <a:rPr lang="nb-NO" sz="1200" b="1" dirty="0"/>
              <a:t>i praksis</a:t>
            </a:r>
            <a:endParaRPr lang="en-US" sz="1200" b="1" dirty="0">
              <a:ea typeface="Calibri" panose="020F0502020204030204" pitchFamily="34" charset="0"/>
            </a:endParaRPr>
          </a:p>
          <a:p>
            <a:pPr marL="285750" indent="-285750">
              <a:buFont typeface="Arial" panose="020B0604020202020204" pitchFamily="34" charset="0"/>
              <a:buChar char="•"/>
            </a:pPr>
            <a:r>
              <a:rPr lang="nb-NO" sz="1200" b="0" i="0" dirty="0">
                <a:effectLst/>
                <a:latin typeface="+mn-lt"/>
              </a:rPr>
              <a:t>De potensielle </a:t>
            </a:r>
            <a:r>
              <a:rPr lang="nb-NO" sz="1200" b="1" i="0" dirty="0">
                <a:effectLst/>
                <a:latin typeface="+mn-lt"/>
              </a:rPr>
              <a:t>ulempene</a:t>
            </a:r>
            <a:r>
              <a:rPr lang="nb-NO" sz="1200" b="0" i="0" dirty="0">
                <a:effectLst/>
                <a:latin typeface="+mn-lt"/>
              </a:rPr>
              <a:t> og </a:t>
            </a:r>
            <a:r>
              <a:rPr lang="nb-NO" sz="1200" b="1" i="0" dirty="0">
                <a:effectLst/>
                <a:latin typeface="+mn-lt"/>
              </a:rPr>
              <a:t>løsningene</a:t>
            </a:r>
            <a:r>
              <a:rPr lang="nb-NO" sz="1200" b="0" i="0" dirty="0">
                <a:effectLst/>
                <a:latin typeface="+mn-lt"/>
              </a:rPr>
              <a:t> du trenger</a:t>
            </a:r>
            <a:r>
              <a:rPr lang="nb-NO" sz="1200" b="0" i="0" dirty="0">
                <a:solidFill>
                  <a:srgbClr val="FF00FF"/>
                </a:solidFill>
                <a:effectLst/>
                <a:latin typeface="+mn-lt"/>
              </a:rPr>
              <a:t> </a:t>
            </a:r>
            <a:r>
              <a:rPr lang="nb-NO" sz="1200" b="0" i="0" dirty="0">
                <a:effectLst/>
                <a:latin typeface="+mn-lt"/>
              </a:rPr>
              <a:t>for å overvinne dem</a:t>
            </a:r>
            <a:r>
              <a:rPr lang="en-US" sz="1200" dirty="0">
                <a:latin typeface="+mn-lt"/>
                <a:ea typeface="Calibri" panose="020F0502020204030204" pitchFamily="34" charset="0"/>
                <a:cs typeface="Arial"/>
              </a:rPr>
              <a:t>.</a:t>
            </a:r>
          </a:p>
          <a:p>
            <a:pPr marL="0" indent="0">
              <a:buNone/>
            </a:pPr>
            <a:r>
              <a:rPr lang="nb-NO" sz="1200" dirty="0">
                <a:latin typeface="+mn-lt"/>
              </a:rPr>
              <a:t>La oss komme i gang</a:t>
            </a:r>
            <a:r>
              <a:rPr lang="en-US" sz="1200" dirty="0">
                <a:latin typeface="+mn-lt"/>
                <a:cs typeface="Arial"/>
              </a:rPr>
              <a:t>.</a:t>
            </a:r>
          </a:p>
        </p:txBody>
      </p:sp>
      <p:sp>
        <p:nvSpPr>
          <p:cNvPr id="5" name="Text Placeholder 4">
            <a:extLst>
              <a:ext uri="{FF2B5EF4-FFF2-40B4-BE49-F238E27FC236}">
                <a16:creationId xmlns:a16="http://schemas.microsoft.com/office/drawing/2014/main" id="{F37B3C75-5081-4932-9252-9E25F255E4FB}"/>
              </a:ext>
            </a:extLst>
          </p:cNvPr>
          <p:cNvSpPr>
            <a:spLocks noGrp="1"/>
          </p:cNvSpPr>
          <p:nvPr>
            <p:ph type="body" sz="quarter" idx="20"/>
          </p:nvPr>
        </p:nvSpPr>
        <p:spPr>
          <a:xfrm>
            <a:off x="6095999" y="5011200"/>
            <a:ext cx="6096000" cy="1846800"/>
          </a:xfrm>
          <a:solidFill>
            <a:srgbClr val="315C6D"/>
          </a:solidFill>
        </p:spPr>
        <p:txBody>
          <a:bodyPr/>
          <a:lstStyle/>
          <a:p>
            <a:endParaRPr lang="en-GB" dirty="0"/>
          </a:p>
        </p:txBody>
      </p:sp>
      <p:sp>
        <p:nvSpPr>
          <p:cNvPr id="6" name="Text Placeholder 5">
            <a:extLst>
              <a:ext uri="{FF2B5EF4-FFF2-40B4-BE49-F238E27FC236}">
                <a16:creationId xmlns:a16="http://schemas.microsoft.com/office/drawing/2014/main" id="{D309F743-3A87-4140-83CD-90879BF7C496}"/>
              </a:ext>
            </a:extLst>
          </p:cNvPr>
          <p:cNvSpPr>
            <a:spLocks noGrp="1"/>
          </p:cNvSpPr>
          <p:nvPr>
            <p:ph type="body" sz="quarter" idx="21"/>
          </p:nvPr>
        </p:nvSpPr>
        <p:spPr/>
        <p:txBody>
          <a:bodyPr/>
          <a:lstStyle/>
          <a:p>
            <a:r>
              <a:rPr lang="sv-SE" sz="1800" b="1" dirty="0">
                <a:solidFill>
                  <a:schemeClr val="bg1"/>
                </a:solidFill>
              </a:rPr>
              <a:t>Slawomir </a:t>
            </a:r>
            <a:r>
              <a:rPr lang="sv-SE" sz="1800" b="1" dirty="0" err="1">
                <a:solidFill>
                  <a:schemeClr val="bg1"/>
                </a:solidFill>
              </a:rPr>
              <a:t>Bieszk</a:t>
            </a:r>
            <a:endParaRPr lang="en-GB" sz="1800" b="1" dirty="0">
              <a:solidFill>
                <a:schemeClr val="bg1"/>
              </a:solidFill>
            </a:endParaRPr>
          </a:p>
        </p:txBody>
      </p:sp>
      <p:sp>
        <p:nvSpPr>
          <p:cNvPr id="7" name="Text Placeholder 6">
            <a:extLst>
              <a:ext uri="{FF2B5EF4-FFF2-40B4-BE49-F238E27FC236}">
                <a16:creationId xmlns:a16="http://schemas.microsoft.com/office/drawing/2014/main" id="{C5F7E08A-379D-4807-AD35-DB69110F010D}"/>
              </a:ext>
            </a:extLst>
          </p:cNvPr>
          <p:cNvSpPr>
            <a:spLocks noGrp="1"/>
          </p:cNvSpPr>
          <p:nvPr>
            <p:ph type="body" sz="quarter" idx="22"/>
          </p:nvPr>
        </p:nvSpPr>
        <p:spPr>
          <a:xfrm>
            <a:off x="6547954" y="5574879"/>
            <a:ext cx="5174849" cy="814649"/>
          </a:xfrm>
        </p:spPr>
        <p:txBody>
          <a:bodyPr>
            <a:normAutofit/>
          </a:bodyPr>
          <a:lstStyle/>
          <a:p>
            <a:r>
              <a:rPr lang="nb-NO" sz="1400" dirty="0"/>
              <a:t>Slawomir er i dag </a:t>
            </a:r>
            <a:r>
              <a:rPr lang="nb-NO" sz="1400" dirty="0" err="1"/>
              <a:t>Customer</a:t>
            </a:r>
            <a:r>
              <a:rPr lang="nb-NO" sz="1400" dirty="0"/>
              <a:t> Unit </a:t>
            </a:r>
            <a:r>
              <a:rPr lang="nb-NO" sz="1400" dirty="0" err="1"/>
              <a:t>Director</a:t>
            </a:r>
            <a:r>
              <a:rPr lang="nb-NO" sz="1400" dirty="0"/>
              <a:t> i </a:t>
            </a:r>
            <a:r>
              <a:rPr lang="nb-NO" sz="1400" dirty="0" err="1"/>
              <a:t>Bufab</a:t>
            </a:r>
            <a:r>
              <a:rPr lang="nb-NO" sz="1400" dirty="0"/>
              <a:t> Polen </a:t>
            </a:r>
            <a:br>
              <a:rPr lang="nb-NO" sz="1400" dirty="0"/>
            </a:br>
            <a:r>
              <a:rPr lang="nb-NO" sz="1400" dirty="0"/>
              <a:t>og har lang erfaring i C-parts-industrien, både innen innkjøp </a:t>
            </a:r>
            <a:br>
              <a:rPr lang="nb-NO" sz="1400" dirty="0"/>
            </a:br>
            <a:r>
              <a:rPr lang="nb-NO" sz="1400" dirty="0"/>
              <a:t>og salg</a:t>
            </a:r>
            <a:r>
              <a:rPr lang="en-US" sz="1400" dirty="0"/>
              <a:t>.</a:t>
            </a:r>
            <a:endParaRPr lang="en-US" sz="1400" dirty="0">
              <a:solidFill>
                <a:schemeClr val="bg1"/>
              </a:solidFill>
            </a:endParaRPr>
          </a:p>
        </p:txBody>
      </p:sp>
      <p:sp>
        <p:nvSpPr>
          <p:cNvPr id="8" name="Text Placeholder 7">
            <a:extLst>
              <a:ext uri="{FF2B5EF4-FFF2-40B4-BE49-F238E27FC236}">
                <a16:creationId xmlns:a16="http://schemas.microsoft.com/office/drawing/2014/main" id="{152998D8-6E29-470E-940A-BDC92958E6EC}"/>
              </a:ext>
            </a:extLst>
          </p:cNvPr>
          <p:cNvSpPr>
            <a:spLocks noGrp="1"/>
          </p:cNvSpPr>
          <p:nvPr>
            <p:ph type="body" sz="quarter" idx="23"/>
          </p:nvPr>
        </p:nvSpPr>
        <p:spPr/>
        <p:txBody>
          <a:bodyPr/>
          <a:lstStyle/>
          <a:p>
            <a:r>
              <a:rPr lang="sv-SE" dirty="0"/>
              <a:t>slawomir.bieszk@bufab.com</a:t>
            </a:r>
            <a:endParaRPr lang="en-GB" dirty="0"/>
          </a:p>
        </p:txBody>
      </p:sp>
    </p:spTree>
    <p:extLst>
      <p:ext uri="{BB962C8B-B14F-4D97-AF65-F5344CB8AC3E}">
        <p14:creationId xmlns:p14="http://schemas.microsoft.com/office/powerpoint/2010/main" val="333518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10;&#10;Description automatically generated">
            <a:extLst>
              <a:ext uri="{FF2B5EF4-FFF2-40B4-BE49-F238E27FC236}">
                <a16:creationId xmlns:a16="http://schemas.microsoft.com/office/drawing/2014/main" id="{18249064-BA43-4DEF-B6B9-ED4F8315B5B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a:xfrm>
            <a:off x="0" y="0"/>
            <a:ext cx="6413326" cy="6858000"/>
          </a:xfrm>
        </p:spPr>
      </p:pic>
      <p:sp>
        <p:nvSpPr>
          <p:cNvPr id="4" name="Text Placeholder 3">
            <a:extLst>
              <a:ext uri="{FF2B5EF4-FFF2-40B4-BE49-F238E27FC236}">
                <a16:creationId xmlns:a16="http://schemas.microsoft.com/office/drawing/2014/main" id="{24675A81-0B53-4C89-A1C1-62E6C88684E5}"/>
              </a:ext>
            </a:extLst>
          </p:cNvPr>
          <p:cNvSpPr>
            <a:spLocks noGrp="1"/>
          </p:cNvSpPr>
          <p:nvPr>
            <p:ph type="body" sz="quarter" idx="12"/>
          </p:nvPr>
        </p:nvSpPr>
        <p:spPr>
          <a:xfrm>
            <a:off x="7035816" y="2276298"/>
            <a:ext cx="3745073" cy="2884377"/>
          </a:xfrm>
        </p:spPr>
        <p:txBody>
          <a:bodyPr/>
          <a:lstStyle/>
          <a:p>
            <a:pPr>
              <a:lnSpc>
                <a:spcPct val="100000"/>
              </a:lnSpc>
            </a:pPr>
            <a:r>
              <a:rPr lang="nb-NO" sz="1600" dirty="0">
                <a:solidFill>
                  <a:srgbClr val="002E5F"/>
                </a:solidFill>
              </a:rPr>
              <a:t>Takk for at du leste. Forhåpentligvis fikk du svar på de viktigste spørsmålene dine om leverandørkonsolidering. </a:t>
            </a:r>
          </a:p>
          <a:p>
            <a:pPr>
              <a:lnSpc>
                <a:spcPct val="100000"/>
              </a:lnSpc>
            </a:pPr>
            <a:r>
              <a:rPr lang="nb-NO" sz="1600" dirty="0">
                <a:solidFill>
                  <a:srgbClr val="002E5F"/>
                </a:solidFill>
              </a:rPr>
              <a:t>Hvis du vil vite mer, eller hvis du planlegger å konsolidere din leverandørbase, ikke nøl med å kontakte oss.</a:t>
            </a:r>
            <a:endParaRPr lang="en-US" sz="1600" dirty="0">
              <a:solidFill>
                <a:srgbClr val="002E5F"/>
              </a:solidFill>
            </a:endParaRPr>
          </a:p>
        </p:txBody>
      </p:sp>
      <p:sp>
        <p:nvSpPr>
          <p:cNvPr id="5" name="Text Placeholder 4">
            <a:extLst>
              <a:ext uri="{FF2B5EF4-FFF2-40B4-BE49-F238E27FC236}">
                <a16:creationId xmlns:a16="http://schemas.microsoft.com/office/drawing/2014/main" id="{52C1D722-3DFB-4F07-998F-A5BD70B3B2EA}"/>
              </a:ext>
            </a:extLst>
          </p:cNvPr>
          <p:cNvSpPr>
            <a:spLocks noGrp="1"/>
          </p:cNvSpPr>
          <p:nvPr>
            <p:ph type="body" sz="quarter" idx="13"/>
          </p:nvPr>
        </p:nvSpPr>
        <p:spPr>
          <a:xfrm>
            <a:off x="7035816" y="1500991"/>
            <a:ext cx="3664469" cy="542883"/>
          </a:xfrm>
        </p:spPr>
        <p:txBody>
          <a:bodyPr/>
          <a:lstStyle/>
          <a:p>
            <a:r>
              <a:rPr lang="en-US" sz="3200" b="1" dirty="0" err="1">
                <a:solidFill>
                  <a:srgbClr val="002E5F"/>
                </a:solidFill>
              </a:rPr>
              <a:t>Lykke</a:t>
            </a:r>
            <a:r>
              <a:rPr lang="en-US" sz="3200" b="1" dirty="0">
                <a:solidFill>
                  <a:srgbClr val="002E5F"/>
                </a:solidFill>
              </a:rPr>
              <a:t> </a:t>
            </a:r>
            <a:r>
              <a:rPr lang="en-US" sz="3200" b="1" dirty="0" err="1">
                <a:solidFill>
                  <a:srgbClr val="002E5F"/>
                </a:solidFill>
              </a:rPr>
              <a:t>til</a:t>
            </a:r>
            <a:r>
              <a:rPr lang="en-US" sz="3200" b="1" dirty="0">
                <a:solidFill>
                  <a:srgbClr val="002E5F"/>
                </a:solidFill>
              </a:rPr>
              <a:t>!</a:t>
            </a:r>
          </a:p>
        </p:txBody>
      </p:sp>
      <p:sp>
        <p:nvSpPr>
          <p:cNvPr id="6" name="Text Placeholder 5">
            <a:extLst>
              <a:ext uri="{FF2B5EF4-FFF2-40B4-BE49-F238E27FC236}">
                <a16:creationId xmlns:a16="http://schemas.microsoft.com/office/drawing/2014/main" id="{A6120B4B-2A17-4317-9B09-A953DDA98BC8}"/>
              </a:ext>
            </a:extLst>
          </p:cNvPr>
          <p:cNvSpPr>
            <a:spLocks noGrp="1"/>
          </p:cNvSpPr>
          <p:nvPr>
            <p:ph type="body" sz="quarter" idx="16"/>
          </p:nvPr>
        </p:nvSpPr>
        <p:spPr>
          <a:xfrm>
            <a:off x="7117298" y="4644628"/>
            <a:ext cx="1828798" cy="427178"/>
          </a:xfrm>
          <a:solidFill>
            <a:srgbClr val="315C6D"/>
          </a:solidFill>
          <a:ln w="15875">
            <a:solidFill>
              <a:schemeClr val="bg1"/>
            </a:solidFill>
          </a:ln>
        </p:spPr>
        <p:txBody>
          <a:bodyPr>
            <a:normAutofit/>
          </a:bodyPr>
          <a:lstStyle/>
          <a:p>
            <a:r>
              <a:rPr lang="en-US" sz="1200" u="sng" dirty="0" err="1">
                <a:solidFill>
                  <a:schemeClr val="bg1"/>
                </a:solidFill>
              </a:rPr>
              <a:t>Snakk</a:t>
            </a:r>
            <a:r>
              <a:rPr lang="en-US" sz="1200" u="sng" dirty="0">
                <a:solidFill>
                  <a:schemeClr val="bg1"/>
                </a:solidFill>
              </a:rPr>
              <a:t> med </a:t>
            </a:r>
            <a:r>
              <a:rPr lang="en-US" sz="1200" u="sng" dirty="0" err="1">
                <a:solidFill>
                  <a:schemeClr val="bg1"/>
                </a:solidFill>
              </a:rPr>
              <a:t>en</a:t>
            </a:r>
            <a:r>
              <a:rPr lang="en-US" sz="1200" u="sng" dirty="0">
                <a:solidFill>
                  <a:schemeClr val="bg1"/>
                </a:solidFill>
              </a:rPr>
              <a:t> </a:t>
            </a:r>
            <a:r>
              <a:rPr lang="en-US" sz="1200" u="sng" dirty="0" err="1">
                <a:solidFill>
                  <a:schemeClr val="bg1"/>
                </a:solidFill>
              </a:rPr>
              <a:t>ekspert</a:t>
            </a:r>
            <a:endParaRPr lang="en-US" sz="1200" u="sng" dirty="0">
              <a:solidFill>
                <a:schemeClr val="bg1"/>
              </a:solidFill>
            </a:endParaRPr>
          </a:p>
        </p:txBody>
      </p:sp>
    </p:spTree>
    <p:extLst>
      <p:ext uri="{BB962C8B-B14F-4D97-AF65-F5344CB8AC3E}">
        <p14:creationId xmlns:p14="http://schemas.microsoft.com/office/powerpoint/2010/main" val="27703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DD97FFB-8049-584C-AE4A-7A9CFA4DB29D}"/>
              </a:ext>
            </a:extLst>
          </p:cNvPr>
          <p:cNvSpPr txBox="1">
            <a:spLocks/>
          </p:cNvSpPr>
          <p:nvPr/>
        </p:nvSpPr>
        <p:spPr>
          <a:xfrm>
            <a:off x="524351" y="2532283"/>
            <a:ext cx="5122387" cy="1793431"/>
          </a:xfrm>
          <a:prstGeom prst="rect">
            <a:avLst/>
          </a:prstGeom>
        </p:spPr>
        <p:txBody>
          <a:bodyPr vert="horz" lIns="91440" tIns="45720" rIns="91440" bIns="45720" rtlCol="0"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Tre fordeler med leverandørkonsolidering</a:t>
            </a:r>
            <a:endParaRPr lang="en-US" dirty="0"/>
          </a:p>
        </p:txBody>
      </p:sp>
      <p:pic>
        <p:nvPicPr>
          <p:cNvPr id="4" name="Picture 3" descr="A picture containing person, person&#10;&#10;Description automatically generated">
            <a:extLst>
              <a:ext uri="{FF2B5EF4-FFF2-40B4-BE49-F238E27FC236}">
                <a16:creationId xmlns:a16="http://schemas.microsoft.com/office/drawing/2014/main" id="{061D0413-08A8-42AB-A39B-DAFA1D25F9C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5321507" y="0"/>
            <a:ext cx="6870492" cy="6858000"/>
          </a:xfrm>
          <a:prstGeom prst="rect">
            <a:avLst/>
          </a:prstGeom>
        </p:spPr>
      </p:pic>
    </p:spTree>
    <p:extLst>
      <p:ext uri="{BB962C8B-B14F-4D97-AF65-F5344CB8AC3E}">
        <p14:creationId xmlns:p14="http://schemas.microsoft.com/office/powerpoint/2010/main" val="21618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B01B2-1322-4399-9750-2A650A2BF8FB}"/>
              </a:ext>
            </a:extLst>
          </p:cNvPr>
          <p:cNvSpPr>
            <a:spLocks noGrp="1"/>
          </p:cNvSpPr>
          <p:nvPr>
            <p:ph type="body" sz="quarter" idx="13"/>
          </p:nvPr>
        </p:nvSpPr>
        <p:spPr>
          <a:xfrm>
            <a:off x="469197" y="878400"/>
            <a:ext cx="5124009" cy="716147"/>
          </a:xfrm>
        </p:spPr>
        <p:txBody>
          <a:bodyPr>
            <a:normAutofit/>
          </a:bodyPr>
          <a:lstStyle/>
          <a:p>
            <a:r>
              <a:rPr lang="nb-NO" dirty="0"/>
              <a:t>Redusert administrasjon</a:t>
            </a:r>
            <a:endParaRPr lang="en-US" dirty="0"/>
          </a:p>
        </p:txBody>
      </p:sp>
      <p:sp>
        <p:nvSpPr>
          <p:cNvPr id="3" name="Text Placeholder 2">
            <a:extLst>
              <a:ext uri="{FF2B5EF4-FFF2-40B4-BE49-F238E27FC236}">
                <a16:creationId xmlns:a16="http://schemas.microsoft.com/office/drawing/2014/main" id="{969BF6E3-7433-4726-9CE8-E45716873C9C}"/>
              </a:ext>
            </a:extLst>
          </p:cNvPr>
          <p:cNvSpPr>
            <a:spLocks noGrp="1"/>
          </p:cNvSpPr>
          <p:nvPr>
            <p:ph type="body" sz="quarter" idx="14"/>
          </p:nvPr>
        </p:nvSpPr>
        <p:spPr>
          <a:xfrm>
            <a:off x="469198" y="1605600"/>
            <a:ext cx="4291646" cy="4289581"/>
          </a:xfrm>
        </p:spPr>
        <p:txBody>
          <a:bodyPr>
            <a:normAutofit/>
          </a:bodyPr>
          <a:lstStyle/>
          <a:p>
            <a:pPr marL="0" indent="0">
              <a:buNone/>
            </a:pPr>
            <a:r>
              <a:rPr lang="nb-NO" dirty="0"/>
              <a:t>Den mest merkbare fordelen med en konsolidert leverandørbase for en innkjøper er redusert administrasjon.</a:t>
            </a:r>
          </a:p>
          <a:p>
            <a:pPr marL="0" indent="0">
              <a:buNone/>
            </a:pPr>
            <a:r>
              <a:rPr lang="nb-NO" dirty="0"/>
              <a:t>Når du har et stort antall leverandører, må du:</a:t>
            </a:r>
          </a:p>
          <a:p>
            <a:r>
              <a:rPr lang="nb-NO" dirty="0"/>
              <a:t>Source komponenter</a:t>
            </a:r>
          </a:p>
          <a:p>
            <a:r>
              <a:rPr lang="nb-NO" dirty="0"/>
              <a:t>Forhandle priser</a:t>
            </a:r>
          </a:p>
          <a:p>
            <a:r>
              <a:rPr lang="nb-NO" dirty="0"/>
              <a:t>Legge inn bestillinger</a:t>
            </a:r>
          </a:p>
          <a:p>
            <a:r>
              <a:rPr lang="nb-NO" dirty="0"/>
              <a:t>Betale fakturaer</a:t>
            </a:r>
          </a:p>
          <a:p>
            <a:r>
              <a:rPr lang="nb-NO" dirty="0"/>
              <a:t>Ta imot leveranser</a:t>
            </a:r>
          </a:p>
          <a:p>
            <a:pPr marL="0" indent="0">
              <a:buNone/>
            </a:pPr>
            <a:r>
              <a:rPr lang="nb-NO" dirty="0"/>
              <a:t>… for hver enkelt leverandør. </a:t>
            </a:r>
          </a:p>
          <a:p>
            <a:pPr marL="0" indent="0">
              <a:buNone/>
            </a:pPr>
            <a:r>
              <a:rPr lang="nb-NO" dirty="0"/>
              <a:t>Ved å redusere antall leverandører, eliminerer du mye manuelt og repeterende arbeid – noe som gir deg tid til å fokusere på andre ting.</a:t>
            </a:r>
          </a:p>
        </p:txBody>
      </p:sp>
      <p:sp>
        <p:nvSpPr>
          <p:cNvPr id="5" name="Text Placeholder 1">
            <a:extLst>
              <a:ext uri="{FF2B5EF4-FFF2-40B4-BE49-F238E27FC236}">
                <a16:creationId xmlns:a16="http://schemas.microsoft.com/office/drawing/2014/main" id="{3B9512D8-D304-46B7-89E4-774C3D15C666}"/>
              </a:ext>
            </a:extLst>
          </p:cNvPr>
          <p:cNvSpPr txBox="1">
            <a:spLocks/>
          </p:cNvSpPr>
          <p:nvPr/>
        </p:nvSpPr>
        <p:spPr>
          <a:xfrm>
            <a:off x="469197"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400" i="0" dirty="0">
                <a:solidFill>
                  <a:srgbClr val="002E5F"/>
                </a:solidFill>
                <a:effectLst/>
                <a:latin typeface="arial" panose="020B0604020202020204" pitchFamily="34" charset="0"/>
              </a:rPr>
              <a:t>Fordeler med leverandørkonsolidering</a:t>
            </a:r>
            <a:endParaRPr lang="en-US" sz="1400" dirty="0">
              <a:solidFill>
                <a:srgbClr val="002E5F"/>
              </a:solidFill>
            </a:endParaRPr>
          </a:p>
        </p:txBody>
      </p:sp>
      <p:pic>
        <p:nvPicPr>
          <p:cNvPr id="11" name="Picture Placeholder 10" descr="A person looking at a computer screen&#10;&#10;Description automatically generated with medium confidence">
            <a:extLst>
              <a:ext uri="{FF2B5EF4-FFF2-40B4-BE49-F238E27FC236}">
                <a16:creationId xmlns:a16="http://schemas.microsoft.com/office/drawing/2014/main" id="{7F03C8F0-763B-4F94-AB39-1EC8CAC0CBE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11815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9E9899-495A-4C9B-965E-D31753DF6388}"/>
              </a:ext>
            </a:extLst>
          </p:cNvPr>
          <p:cNvSpPr>
            <a:spLocks noGrp="1"/>
          </p:cNvSpPr>
          <p:nvPr>
            <p:ph type="body" sz="quarter" idx="16"/>
          </p:nvPr>
        </p:nvSpPr>
        <p:spPr/>
        <p:txBody>
          <a:bodyPr/>
          <a:lstStyle/>
          <a:p>
            <a:r>
              <a:rPr lang="en-US" dirty="0" err="1"/>
              <a:t>Bedre</a:t>
            </a:r>
            <a:r>
              <a:rPr lang="en-US" dirty="0"/>
              <a:t> </a:t>
            </a:r>
            <a:r>
              <a:rPr lang="en-US" dirty="0" err="1"/>
              <a:t>relasjoner</a:t>
            </a:r>
            <a:endParaRPr lang="en-US" dirty="0"/>
          </a:p>
        </p:txBody>
      </p:sp>
      <p:sp>
        <p:nvSpPr>
          <p:cNvPr id="4" name="Text Placeholder 3">
            <a:extLst>
              <a:ext uri="{FF2B5EF4-FFF2-40B4-BE49-F238E27FC236}">
                <a16:creationId xmlns:a16="http://schemas.microsoft.com/office/drawing/2014/main" id="{F31D4EC8-D387-431C-8357-6E2FBB1828FE}"/>
              </a:ext>
            </a:extLst>
          </p:cNvPr>
          <p:cNvSpPr>
            <a:spLocks noGrp="1"/>
          </p:cNvSpPr>
          <p:nvPr>
            <p:ph type="body" sz="quarter" idx="17"/>
          </p:nvPr>
        </p:nvSpPr>
        <p:spPr>
          <a:xfrm>
            <a:off x="6563493" y="1604807"/>
            <a:ext cx="4588211" cy="4289581"/>
          </a:xfrm>
        </p:spPr>
        <p:txBody>
          <a:bodyPr/>
          <a:lstStyle/>
          <a:p>
            <a:pPr marL="0" indent="0">
              <a:buNone/>
            </a:pPr>
            <a:r>
              <a:rPr lang="nb-NO" dirty="0"/>
              <a:t>Hvis du legger inn mange små bestillinger hos et stort antall leverandører, er det vanskelig å bygge opp et godt samarbeid med dem</a:t>
            </a:r>
            <a:r>
              <a:rPr lang="en-US" dirty="0"/>
              <a:t>.</a:t>
            </a:r>
          </a:p>
          <a:p>
            <a:pPr marL="0" indent="0">
              <a:buNone/>
            </a:pPr>
            <a:r>
              <a:rPr lang="nb-NO" dirty="0"/>
              <a:t>Det er sannsynligvis vanskeligere å bli godt kjent med hver eneste leverandør – og på deres side er de kanskje ikke villige til å bruke tiden på å utvikle et forhold til en forholdsvis liten kunde</a:t>
            </a:r>
            <a:r>
              <a:rPr lang="en-US" dirty="0"/>
              <a:t>.</a:t>
            </a:r>
          </a:p>
          <a:p>
            <a:pPr marL="0" indent="0">
              <a:buNone/>
            </a:pPr>
            <a:r>
              <a:rPr lang="en-US" dirty="0" err="1"/>
              <a:t>En</a:t>
            </a:r>
            <a:r>
              <a:rPr lang="en-US" dirty="0"/>
              <a:t> </a:t>
            </a:r>
            <a:r>
              <a:rPr lang="en-US" dirty="0" err="1"/>
              <a:t>slik</a:t>
            </a:r>
            <a:r>
              <a:rPr lang="en-US" dirty="0"/>
              <a:t> </a:t>
            </a:r>
            <a:r>
              <a:rPr lang="en-US" dirty="0" err="1"/>
              <a:t>situasjon</a:t>
            </a:r>
            <a:r>
              <a:rPr lang="en-US" dirty="0"/>
              <a:t> </a:t>
            </a:r>
            <a:r>
              <a:rPr lang="en-US" dirty="0" err="1"/>
              <a:t>kan</a:t>
            </a:r>
            <a:r>
              <a:rPr lang="en-US" dirty="0"/>
              <a:t> </a:t>
            </a:r>
            <a:r>
              <a:rPr lang="en-US" dirty="0" err="1"/>
              <a:t>føre</a:t>
            </a:r>
            <a:r>
              <a:rPr lang="en-US" dirty="0"/>
              <a:t> </a:t>
            </a:r>
            <a:r>
              <a:rPr lang="en-US" dirty="0" err="1"/>
              <a:t>til</a:t>
            </a:r>
            <a:r>
              <a:rPr lang="en-US" dirty="0"/>
              <a:t> </a:t>
            </a:r>
            <a:r>
              <a:rPr lang="en-US" dirty="0" err="1"/>
              <a:t>følgende</a:t>
            </a:r>
            <a:r>
              <a:rPr lang="en-US" dirty="0"/>
              <a:t>:</a:t>
            </a:r>
          </a:p>
          <a:p>
            <a:r>
              <a:rPr lang="en-US" dirty="0" err="1"/>
              <a:t>Langsommere</a:t>
            </a:r>
            <a:r>
              <a:rPr lang="en-US" dirty="0"/>
              <a:t> </a:t>
            </a:r>
            <a:r>
              <a:rPr lang="en-US" dirty="0" err="1"/>
              <a:t>kommunikasjon</a:t>
            </a:r>
            <a:endParaRPr lang="en-US" dirty="0"/>
          </a:p>
          <a:p>
            <a:r>
              <a:rPr lang="en-US" dirty="0" err="1"/>
              <a:t>Høyere</a:t>
            </a:r>
            <a:r>
              <a:rPr lang="en-US" dirty="0"/>
              <a:t> </a:t>
            </a:r>
            <a:r>
              <a:rPr lang="en-US" dirty="0" err="1"/>
              <a:t>innkjøpspriser</a:t>
            </a:r>
            <a:r>
              <a:rPr lang="en-US" dirty="0"/>
              <a:t> for C-parts</a:t>
            </a:r>
          </a:p>
          <a:p>
            <a:r>
              <a:rPr lang="nb-NO" dirty="0"/>
              <a:t>Lengre ventetid for å løse problemer</a:t>
            </a:r>
            <a:endParaRPr lang="en-US" dirty="0"/>
          </a:p>
          <a:p>
            <a:pPr marL="0" indent="0">
              <a:buNone/>
            </a:pPr>
            <a:r>
              <a:rPr lang="nb-NO" b="0" i="0" dirty="0">
                <a:effectLst/>
                <a:latin typeface="arial" panose="020B0604020202020204" pitchFamily="34" charset="0"/>
              </a:rPr>
              <a:t>Etter en konsolidering vil du ha mer tid til å utvikle et bedre samarbeid med hver leverandør, og de vil se din bedrift som en viktigere kunde. Over tid kan dette bety bedre priser og klarere kommunikasjon</a:t>
            </a:r>
            <a:r>
              <a:rPr lang="en-US" dirty="0"/>
              <a:t>.</a:t>
            </a:r>
          </a:p>
          <a:p>
            <a:pPr marL="0" indent="0">
              <a:buNone/>
            </a:pPr>
            <a:endParaRPr lang="en-US" dirty="0"/>
          </a:p>
        </p:txBody>
      </p:sp>
      <p:sp>
        <p:nvSpPr>
          <p:cNvPr id="7" name="Text Placeholder 1">
            <a:extLst>
              <a:ext uri="{FF2B5EF4-FFF2-40B4-BE49-F238E27FC236}">
                <a16:creationId xmlns:a16="http://schemas.microsoft.com/office/drawing/2014/main" id="{36BF0F66-F36A-412F-A8DD-2C8789E0298A}"/>
              </a:ext>
            </a:extLst>
          </p:cNvPr>
          <p:cNvSpPr txBox="1">
            <a:spLocks/>
          </p:cNvSpPr>
          <p:nvPr/>
        </p:nvSpPr>
        <p:spPr>
          <a:xfrm>
            <a:off x="6563493"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400" i="0" dirty="0">
                <a:solidFill>
                  <a:srgbClr val="002E5F"/>
                </a:solidFill>
                <a:effectLst/>
                <a:latin typeface="arial" panose="020B0604020202020204" pitchFamily="34" charset="0"/>
              </a:rPr>
              <a:t>Fordeler med leverandørkonsolidering</a:t>
            </a:r>
            <a:endParaRPr lang="en-US" sz="1400" dirty="0">
              <a:solidFill>
                <a:srgbClr val="002E5F"/>
              </a:solidFill>
            </a:endParaRPr>
          </a:p>
        </p:txBody>
      </p:sp>
      <p:pic>
        <p:nvPicPr>
          <p:cNvPr id="9" name="Picture Placeholder 8" descr="A group of people sitting at a table with laptops&#10;&#10;Description automatically generated with medium confidence">
            <a:extLst>
              <a:ext uri="{FF2B5EF4-FFF2-40B4-BE49-F238E27FC236}">
                <a16:creationId xmlns:a16="http://schemas.microsoft.com/office/drawing/2014/main" id="{BB5A2B22-6657-48DD-8303-218DFAD704D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37122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C2E44-25CB-4473-9192-669B7D912DC5}"/>
              </a:ext>
            </a:extLst>
          </p:cNvPr>
          <p:cNvSpPr>
            <a:spLocks noGrp="1"/>
          </p:cNvSpPr>
          <p:nvPr>
            <p:ph type="body" sz="quarter" idx="13"/>
          </p:nvPr>
        </p:nvSpPr>
        <p:spPr/>
        <p:txBody>
          <a:bodyPr/>
          <a:lstStyle/>
          <a:p>
            <a:r>
              <a:rPr lang="nb-NO" dirty="0"/>
              <a:t>Forbedret produksjon</a:t>
            </a:r>
            <a:endParaRPr lang="en-US" dirty="0"/>
          </a:p>
        </p:txBody>
      </p:sp>
      <p:sp>
        <p:nvSpPr>
          <p:cNvPr id="3" name="Text Placeholder 2">
            <a:extLst>
              <a:ext uri="{FF2B5EF4-FFF2-40B4-BE49-F238E27FC236}">
                <a16:creationId xmlns:a16="http://schemas.microsoft.com/office/drawing/2014/main" id="{FE188FDB-C301-4552-81B8-1F1D4F251280}"/>
              </a:ext>
            </a:extLst>
          </p:cNvPr>
          <p:cNvSpPr>
            <a:spLocks noGrp="1"/>
          </p:cNvSpPr>
          <p:nvPr>
            <p:ph type="body" sz="quarter" idx="14"/>
          </p:nvPr>
        </p:nvSpPr>
        <p:spPr>
          <a:xfrm>
            <a:off x="469198" y="1605600"/>
            <a:ext cx="4500368" cy="4289581"/>
          </a:xfrm>
        </p:spPr>
        <p:txBody>
          <a:bodyPr/>
          <a:lstStyle/>
          <a:p>
            <a:pPr marL="0" indent="0">
              <a:buNone/>
            </a:pPr>
            <a:r>
              <a:rPr lang="nb-NO" dirty="0"/>
              <a:t>Nedetid</a:t>
            </a:r>
            <a:r>
              <a:rPr lang="nb-NO" dirty="0">
                <a:solidFill>
                  <a:srgbClr val="FF00FF"/>
                </a:solidFill>
              </a:rPr>
              <a:t> </a:t>
            </a:r>
            <a:r>
              <a:rPr lang="nb-NO" dirty="0"/>
              <a:t>er et stort problem for alle produksjonsbedrifter. Selv en kort stopp</a:t>
            </a:r>
            <a:r>
              <a:rPr lang="nb-NO" dirty="0">
                <a:solidFill>
                  <a:srgbClr val="FF00FF"/>
                </a:solidFill>
              </a:rPr>
              <a:t> </a:t>
            </a:r>
            <a:r>
              <a:rPr lang="nb-NO" dirty="0"/>
              <a:t>kan bli svært dyrt. Det er derfor viktig å unngå for enhver pris.</a:t>
            </a:r>
          </a:p>
          <a:p>
            <a:pPr marL="0" indent="0">
              <a:buNone/>
            </a:pPr>
            <a:r>
              <a:rPr lang="nb-NO" dirty="0"/>
              <a:t>Nedetid</a:t>
            </a:r>
            <a:r>
              <a:rPr lang="nb-NO" dirty="0">
                <a:solidFill>
                  <a:srgbClr val="FF00FF"/>
                </a:solidFill>
              </a:rPr>
              <a:t> </a:t>
            </a:r>
            <a:r>
              <a:rPr lang="nb-NO" dirty="0"/>
              <a:t>kan være forårsaket av maskinhavari eller menneskelige feil, men det er også vanlig at mangel på C-parts kan stoppe produksjonen.</a:t>
            </a:r>
          </a:p>
          <a:p>
            <a:pPr marL="0" indent="0">
              <a:buNone/>
            </a:pPr>
            <a:r>
              <a:rPr lang="nb-NO" dirty="0"/>
              <a:t>Når du jobber med for mange leverandører, er det vanskelig å ha kontroll over dine løpende bestillinger og leveranser. </a:t>
            </a:r>
          </a:p>
          <a:p>
            <a:pPr marL="0" indent="0">
              <a:buNone/>
            </a:pPr>
            <a:r>
              <a:rPr lang="nb-NO" dirty="0"/>
              <a:t>Hvis denne situasjonen kommer ut av kontroll, kan fabrikken plutselig gå tom for C-parts, og skylden for den påfølgende nedetiden faller lett på innkjøperen.</a:t>
            </a:r>
          </a:p>
          <a:p>
            <a:pPr marL="0" indent="0">
              <a:buNone/>
            </a:pPr>
            <a:r>
              <a:rPr lang="nb-NO" b="0" i="0" dirty="0">
                <a:effectLst/>
                <a:latin typeface="arial" panose="020B0604020202020204" pitchFamily="34" charset="0"/>
              </a:rPr>
              <a:t>Ved å konsolidere leverandørene dine får du bedre oversikt over flyten av C-parts til din virksomhet og kan dermed lettere unngå uventet komponentmangel</a:t>
            </a:r>
            <a:r>
              <a:rPr lang="nb-NO" b="0" i="0" dirty="0">
                <a:solidFill>
                  <a:srgbClr val="202124"/>
                </a:solidFill>
                <a:effectLst/>
                <a:latin typeface="arial" panose="020B0604020202020204" pitchFamily="34" charset="0"/>
              </a:rPr>
              <a:t>.</a:t>
            </a:r>
            <a:endParaRPr lang="nb-NO" dirty="0"/>
          </a:p>
        </p:txBody>
      </p:sp>
      <p:sp>
        <p:nvSpPr>
          <p:cNvPr id="5" name="Text Placeholder 1">
            <a:extLst>
              <a:ext uri="{FF2B5EF4-FFF2-40B4-BE49-F238E27FC236}">
                <a16:creationId xmlns:a16="http://schemas.microsoft.com/office/drawing/2014/main" id="{0FE368A3-15B7-48ED-A78D-5901E1E9FEC8}"/>
              </a:ext>
            </a:extLst>
          </p:cNvPr>
          <p:cNvSpPr txBox="1">
            <a:spLocks/>
          </p:cNvSpPr>
          <p:nvPr/>
        </p:nvSpPr>
        <p:spPr>
          <a:xfrm>
            <a:off x="469197"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400" i="0" dirty="0">
                <a:solidFill>
                  <a:srgbClr val="002E5F"/>
                </a:solidFill>
                <a:effectLst/>
                <a:latin typeface="arial" panose="020B0604020202020204" pitchFamily="34" charset="0"/>
              </a:rPr>
              <a:t>Fordeler med leverandørkonsolidering</a:t>
            </a:r>
            <a:endParaRPr lang="en-US" sz="1400" dirty="0">
              <a:solidFill>
                <a:srgbClr val="002E5F"/>
              </a:solidFill>
            </a:endParaRPr>
          </a:p>
        </p:txBody>
      </p:sp>
      <p:pic>
        <p:nvPicPr>
          <p:cNvPr id="9" name="Picture Placeholder 8" descr="A person working in a factory&#10;&#10;Description automatically generated with low confidence">
            <a:extLst>
              <a:ext uri="{FF2B5EF4-FFF2-40B4-BE49-F238E27FC236}">
                <a16:creationId xmlns:a16="http://schemas.microsoft.com/office/drawing/2014/main" id="{B14DCCF8-C34E-4734-8A21-332FE158ECAF}"/>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79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83FFE-64EE-4103-8D43-C35BEC0EC9F5}"/>
              </a:ext>
            </a:extLst>
          </p:cNvPr>
          <p:cNvSpPr>
            <a:spLocks noGrp="1"/>
          </p:cNvSpPr>
          <p:nvPr>
            <p:ph type="body" sz="quarter" idx="13"/>
          </p:nvPr>
        </p:nvSpPr>
        <p:spPr>
          <a:xfrm>
            <a:off x="524351" y="2532283"/>
            <a:ext cx="5122387" cy="1793431"/>
          </a:xfrm>
        </p:spPr>
        <p:txBody>
          <a:bodyPr anchor="ctr"/>
          <a:lstStyle/>
          <a:p>
            <a:r>
              <a:rPr lang="en-US" dirty="0"/>
              <a:t>Tre </a:t>
            </a:r>
            <a:r>
              <a:rPr lang="en-US" dirty="0" err="1"/>
              <a:t>tilnærminger</a:t>
            </a:r>
            <a:r>
              <a:rPr lang="en-US" dirty="0"/>
              <a:t> </a:t>
            </a:r>
            <a:r>
              <a:rPr lang="en-US" dirty="0" err="1"/>
              <a:t>til</a:t>
            </a:r>
            <a:r>
              <a:rPr lang="en-US" dirty="0"/>
              <a:t> </a:t>
            </a:r>
            <a:r>
              <a:rPr lang="en-US" dirty="0" err="1"/>
              <a:t>leverandørkonsolidering</a:t>
            </a:r>
            <a:endParaRPr lang="en-US" dirty="0"/>
          </a:p>
        </p:txBody>
      </p:sp>
      <p:pic>
        <p:nvPicPr>
          <p:cNvPr id="4" name="Picture 3" descr="A picture containing person&#10;&#10;Description automatically generated">
            <a:extLst>
              <a:ext uri="{FF2B5EF4-FFF2-40B4-BE49-F238E27FC236}">
                <a16:creationId xmlns:a16="http://schemas.microsoft.com/office/drawing/2014/main" id="{469E8333-3AB1-4C32-81FC-68022F1E74D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646738" y="-2"/>
            <a:ext cx="6545262" cy="6858000"/>
          </a:xfrm>
          <a:prstGeom prst="rect">
            <a:avLst/>
          </a:prstGeom>
        </p:spPr>
      </p:pic>
    </p:spTree>
    <p:extLst>
      <p:ext uri="{BB962C8B-B14F-4D97-AF65-F5344CB8AC3E}">
        <p14:creationId xmlns:p14="http://schemas.microsoft.com/office/powerpoint/2010/main" val="38315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a:xfrm>
            <a:off x="469197" y="644007"/>
            <a:ext cx="10757603" cy="716147"/>
          </a:xfrm>
        </p:spPr>
        <p:txBody>
          <a:bodyPr/>
          <a:lstStyle/>
          <a:p>
            <a:pPr>
              <a:lnSpc>
                <a:spcPct val="100000"/>
              </a:lnSpc>
            </a:pPr>
            <a:r>
              <a:rPr lang="en-US" dirty="0" err="1"/>
              <a:t>Hvilken</a:t>
            </a:r>
            <a:r>
              <a:rPr lang="en-US" dirty="0"/>
              <a:t> </a:t>
            </a:r>
            <a:r>
              <a:rPr lang="en-US" dirty="0" err="1"/>
              <a:t>tilnærming</a:t>
            </a:r>
            <a:r>
              <a:rPr lang="en-US" dirty="0"/>
              <a:t> er best?</a:t>
            </a:r>
            <a:endParaRPr lang="en-US" sz="1200" b="0" dirty="0"/>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674059"/>
            <a:ext cx="3202885" cy="3916755"/>
          </a:xfrm>
        </p:spPr>
        <p:txBody>
          <a:bodyPr/>
          <a:lstStyle/>
          <a:p>
            <a:pPr marL="0" indent="0">
              <a:lnSpc>
                <a:spcPct val="150000"/>
              </a:lnSpc>
              <a:buNone/>
            </a:pPr>
            <a:r>
              <a:rPr lang="nb-NO" b="0" i="0" dirty="0">
                <a:effectLst/>
                <a:latin typeface="arial" panose="020B0604020202020204" pitchFamily="34" charset="0"/>
              </a:rPr>
              <a:t>Hvis du ikke er villig til å la én leverandør håndtere alle dine C-parts, kan du gjøre en delvis konsolidering.</a:t>
            </a:r>
          </a:p>
          <a:p>
            <a:pPr marL="0" indent="0">
              <a:lnSpc>
                <a:spcPct val="150000"/>
              </a:lnSpc>
              <a:buNone/>
            </a:pPr>
            <a:r>
              <a:rPr lang="nb-NO" dirty="0"/>
              <a:t>Det kan for eksempel handle om å bytte til én leverandør for dine vanligste C-parts, men å la flere leverandører ta seg av de mer komplekse eller uvanlige komponentene.</a:t>
            </a:r>
          </a:p>
          <a:p>
            <a:pPr marL="0" indent="0">
              <a:lnSpc>
                <a:spcPct val="150000"/>
              </a:lnSpc>
              <a:buNone/>
            </a:pPr>
            <a:endParaRPr lang="nb-NO" dirty="0"/>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2311935"/>
            <a:ext cx="3391766" cy="362124"/>
          </a:xfrm>
        </p:spPr>
        <p:txBody>
          <a:bodyPr/>
          <a:lstStyle/>
          <a:p>
            <a:r>
              <a:rPr lang="en-US" sz="1400" dirty="0" err="1"/>
              <a:t>Delvis</a:t>
            </a:r>
            <a:r>
              <a:rPr lang="en-US" sz="1400" dirty="0"/>
              <a:t> </a:t>
            </a:r>
            <a:r>
              <a:rPr lang="en-US" sz="1400" dirty="0" err="1"/>
              <a:t>konsolidering</a:t>
            </a:r>
            <a:endParaRPr lang="en-US" sz="1400" dirty="0"/>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2302858"/>
            <a:ext cx="3391766" cy="362124"/>
          </a:xfrm>
        </p:spPr>
        <p:txBody>
          <a:bodyPr/>
          <a:lstStyle/>
          <a:p>
            <a:r>
              <a:rPr lang="nb-NO" sz="1400" dirty="0"/>
              <a:t>Fullstendig konsolidering</a:t>
            </a:r>
            <a:endParaRPr lang="en-US" sz="1400" dirty="0"/>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2308816"/>
            <a:ext cx="3391766" cy="362124"/>
          </a:xfrm>
        </p:spPr>
        <p:txBody>
          <a:bodyPr vert="horz" lIns="91440" tIns="45720" rIns="91440" bIns="45720" rtlCol="0" anchor="t">
            <a:noAutofit/>
          </a:bodyPr>
          <a:lstStyle/>
          <a:p>
            <a:r>
              <a:rPr lang="en-US" sz="1400" b="1" dirty="0" err="1">
                <a:solidFill>
                  <a:srgbClr val="002E5F"/>
                </a:solidFill>
                <a:latin typeface="Arial"/>
                <a:cs typeface="Arial"/>
              </a:rPr>
              <a:t>Leverandørstyrt</a:t>
            </a:r>
            <a:r>
              <a:rPr lang="en-US" sz="1400" b="1" dirty="0">
                <a:solidFill>
                  <a:srgbClr val="002E5F"/>
                </a:solidFill>
                <a:latin typeface="Arial"/>
                <a:cs typeface="Arial"/>
              </a:rPr>
              <a:t> </a:t>
            </a:r>
            <a:r>
              <a:rPr lang="en-US" sz="1400" b="1" dirty="0" err="1">
                <a:solidFill>
                  <a:srgbClr val="002E5F"/>
                </a:solidFill>
                <a:latin typeface="Arial"/>
                <a:cs typeface="Arial"/>
              </a:rPr>
              <a:t>beholdning</a:t>
            </a:r>
            <a:r>
              <a:rPr lang="en-US" sz="1400" b="1" dirty="0">
                <a:solidFill>
                  <a:srgbClr val="002E5F"/>
                </a:solidFill>
                <a:latin typeface="Arial"/>
                <a:cs typeface="Arial"/>
              </a:rPr>
              <a:t> (VMI)</a:t>
            </a:r>
            <a:br>
              <a:rPr lang="en-US" sz="1400" b="1" dirty="0"/>
            </a:br>
            <a:r>
              <a:rPr lang="en-US" b="0" i="1" dirty="0">
                <a:solidFill>
                  <a:srgbClr val="002E5F"/>
                </a:solidFill>
                <a:latin typeface="Arial"/>
                <a:cs typeface="Arial"/>
              </a:rPr>
              <a:t>Vendor-managed inventory</a:t>
            </a:r>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664983"/>
            <a:ext cx="3096729" cy="3686120"/>
          </a:xfrm>
        </p:spPr>
        <p:txBody>
          <a:bodyPr/>
          <a:lstStyle/>
          <a:p>
            <a:pPr marL="0" indent="0">
              <a:lnSpc>
                <a:spcPct val="150000"/>
              </a:lnSpc>
              <a:buNone/>
            </a:pPr>
            <a:r>
              <a:rPr lang="nb-NO" dirty="0"/>
              <a:t>Med denne tilnærmingen bytter du til én enkelt leverandør som tar seg av alt du trenger av C-parts.</a:t>
            </a:r>
          </a:p>
          <a:p>
            <a:pPr marL="0" indent="0">
              <a:lnSpc>
                <a:spcPct val="150000"/>
              </a:lnSpc>
              <a:buNone/>
            </a:pPr>
            <a:r>
              <a:rPr lang="nb-NO" dirty="0"/>
              <a:t>Du har ett enkelt kontaktpunkt, og alle prosesser for bestilling, levering og betaling er strømlinjeformet.</a:t>
            </a:r>
            <a:endParaRPr lang="en-US" dirty="0"/>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664983"/>
            <a:ext cx="3204473" cy="3388462"/>
          </a:xfrm>
        </p:spPr>
        <p:txBody>
          <a:bodyPr vert="horz" lIns="91440" tIns="45720" rIns="91440" bIns="45720" rtlCol="0" anchor="t">
            <a:normAutofit/>
          </a:bodyPr>
          <a:lstStyle/>
          <a:p>
            <a:pPr marL="0" indent="0">
              <a:lnSpc>
                <a:spcPct val="150000"/>
              </a:lnSpc>
              <a:buNone/>
            </a:pPr>
            <a:r>
              <a:rPr lang="nb-NO" b="0" i="0" dirty="0">
                <a:effectLst/>
                <a:latin typeface="arial" panose="020B0604020202020204" pitchFamily="34" charset="0"/>
              </a:rPr>
              <a:t>Her blir din leverandør fullt ansvarlig for å administrere din interne beholdning av C-parts</a:t>
            </a:r>
            <a:r>
              <a:rPr lang="nb-NO" dirty="0"/>
              <a:t>.</a:t>
            </a:r>
          </a:p>
          <a:p>
            <a:pPr marL="0" indent="0">
              <a:lnSpc>
                <a:spcPct val="150000"/>
              </a:lnSpc>
              <a:buNone/>
            </a:pPr>
            <a:r>
              <a:rPr lang="nb-NO" dirty="0">
                <a:latin typeface="Arial"/>
                <a:cs typeface="Arial"/>
              </a:rPr>
              <a:t>De kan gi deg verktøy og programvare for å holde styr på varelageret, og VMI-løsninger muliggjør ofte automatisk bestilling når delelageret faller under et visst nivå.</a:t>
            </a:r>
          </a:p>
          <a:p>
            <a:pPr marL="0" indent="0">
              <a:lnSpc>
                <a:spcPct val="150000"/>
              </a:lnSpc>
              <a:buNone/>
            </a:pPr>
            <a:r>
              <a:rPr lang="nb-NO" dirty="0">
                <a:latin typeface="Arial"/>
                <a:cs typeface="Arial"/>
              </a:rPr>
              <a:t>Velg den logistikkløsningen som passer best for dine behov, fra full VMI til en enkel skannerløsning.</a:t>
            </a:r>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274529"/>
            <a:ext cx="11208453" cy="323165"/>
          </a:xfrm>
          <a:prstGeom prst="rect">
            <a:avLst/>
          </a:prstGeom>
          <a:noFill/>
        </p:spPr>
        <p:txBody>
          <a:bodyPr wrap="square" rtlCol="0">
            <a:spAutoFit/>
          </a:bodyPr>
          <a:lstStyle/>
          <a:p>
            <a:r>
              <a:rPr lang="nb-NO" sz="1500" dirty="0"/>
              <a:t>Hvis du planlegger å konsolidere leverandørene dine, er det noen få tilnærminger du kan ta.</a:t>
            </a:r>
            <a:endParaRPr lang="en-US" sz="1500" dirty="0"/>
          </a:p>
        </p:txBody>
      </p:sp>
    </p:spTree>
    <p:extLst>
      <p:ext uri="{BB962C8B-B14F-4D97-AF65-F5344CB8AC3E}">
        <p14:creationId xmlns:p14="http://schemas.microsoft.com/office/powerpoint/2010/main" val="172306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55ADAF-4293-4BB2-A880-BE47029678F9}"/>
              </a:ext>
            </a:extLst>
          </p:cNvPr>
          <p:cNvPicPr>
            <a:picLocks noChangeAspect="1"/>
          </p:cNvPicPr>
          <p:nvPr/>
        </p:nvPicPr>
        <p:blipFill rotWithShape="1">
          <a:blip r:embed="rId2"/>
          <a:srcRect l="34734"/>
          <a:stretch/>
        </p:blipFill>
        <p:spPr>
          <a:xfrm>
            <a:off x="4477407" y="0"/>
            <a:ext cx="7714593" cy="6858000"/>
          </a:xfrm>
          <a:prstGeom prst="rect">
            <a:avLst/>
          </a:prstGeom>
        </p:spPr>
      </p:pic>
      <p:sp>
        <p:nvSpPr>
          <p:cNvPr id="3" name="Text Placeholder 2">
            <a:extLst>
              <a:ext uri="{FF2B5EF4-FFF2-40B4-BE49-F238E27FC236}">
                <a16:creationId xmlns:a16="http://schemas.microsoft.com/office/drawing/2014/main" id="{DA207747-DB9D-4604-8089-33BE43F11C39}"/>
              </a:ext>
            </a:extLst>
          </p:cNvPr>
          <p:cNvSpPr>
            <a:spLocks noGrp="1"/>
          </p:cNvSpPr>
          <p:nvPr>
            <p:ph type="body" sz="quarter" idx="13"/>
          </p:nvPr>
        </p:nvSpPr>
        <p:spPr>
          <a:xfrm>
            <a:off x="524351" y="2263937"/>
            <a:ext cx="4415511" cy="1972774"/>
          </a:xfrm>
        </p:spPr>
        <p:txBody>
          <a:bodyPr anchor="ctr"/>
          <a:lstStyle/>
          <a:p>
            <a:r>
              <a:rPr lang="nb-NO" i="0" dirty="0">
                <a:solidFill>
                  <a:srgbClr val="002E5F"/>
                </a:solidFill>
                <a:effectLst/>
                <a:latin typeface="arial" panose="020B0604020202020204" pitchFamily="34" charset="0"/>
              </a:rPr>
              <a:t>Hvordan fungerer leverandørkonsolidering i praksis</a:t>
            </a:r>
            <a:r>
              <a:rPr lang="en-US" dirty="0">
                <a:solidFill>
                  <a:srgbClr val="002E5F"/>
                </a:solidFill>
              </a:rPr>
              <a:t>?</a:t>
            </a:r>
          </a:p>
        </p:txBody>
      </p:sp>
    </p:spTree>
    <p:extLst>
      <p:ext uri="{BB962C8B-B14F-4D97-AF65-F5344CB8AC3E}">
        <p14:creationId xmlns:p14="http://schemas.microsoft.com/office/powerpoint/2010/main" val="529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ufab template">
  <a:themeElements>
    <a:clrScheme name="Bufab 1">
      <a:dk1>
        <a:srgbClr val="002E5F"/>
      </a:dk1>
      <a:lt1>
        <a:srgbClr val="FFFFFF"/>
      </a:lt1>
      <a:dk2>
        <a:srgbClr val="3C89C7"/>
      </a:dk2>
      <a:lt2>
        <a:srgbClr val="231F20"/>
      </a:lt2>
      <a:accent1>
        <a:srgbClr val="2A8C47"/>
      </a:accent1>
      <a:accent2>
        <a:srgbClr val="F39200"/>
      </a:accent2>
      <a:accent3>
        <a:srgbClr val="CD6C26"/>
      </a:accent3>
      <a:accent4>
        <a:srgbClr val="315C6D"/>
      </a:accent4>
      <a:accent5>
        <a:srgbClr val="C1DAE0"/>
      </a:accent5>
      <a:accent6>
        <a:srgbClr val="50003C"/>
      </a:accent6>
      <a:hlink>
        <a:srgbClr val="202020"/>
      </a:hlink>
      <a:folHlink>
        <a:srgbClr val="2020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oma_PowerPoint_2020" id="{3A3FF9DA-B2C6-8640-AD4C-286048DA57B8}" vid="{3B7E6600-94D7-F94A-B7E1-DA52090EB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e4344b-a9ba-498a-a950-a52fe281e60f" xsi:nil="true"/>
    <lcf76f155ced4ddcb4097134ff3c332f xmlns="bd274658-bdd0-4ae1-93e6-d65e3daa935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5A190C7B636A4088C5109BA7DAE582" ma:contentTypeVersion="17" ma:contentTypeDescription="Create a new document." ma:contentTypeScope="" ma:versionID="05b9b376287d732126f8ed5cfd122732">
  <xsd:schema xmlns:xsd="http://www.w3.org/2001/XMLSchema" xmlns:xs="http://www.w3.org/2001/XMLSchema" xmlns:p="http://schemas.microsoft.com/office/2006/metadata/properties" xmlns:ns2="bd274658-bdd0-4ae1-93e6-d65e3daa935d" xmlns:ns3="22e4344b-a9ba-498a-a950-a52fe281e60f" targetNamespace="http://schemas.microsoft.com/office/2006/metadata/properties" ma:root="true" ma:fieldsID="e200e8bf73a6aac813b5b133fc35bffb" ns2:_="" ns3:_="">
    <xsd:import namespace="bd274658-bdd0-4ae1-93e6-d65e3daa935d"/>
    <xsd:import namespace="22e4344b-a9ba-498a-a950-a52fe281e60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74658-bdd0-4ae1-93e6-d65e3daa9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739d4c-aaa9-4e87-b20b-38234c55aaf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e4344b-a9ba-498a-a950-a52fe281e60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444a041-bc85-4080-a717-88087f5d42a6}" ma:internalName="TaxCatchAll" ma:showField="CatchAllData" ma:web="22e4344b-a9ba-498a-a950-a52fe281e6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DC9C1-05DA-4FAC-99DD-69074F6BDDDE}">
  <ds:schemaRefs>
    <ds:schemaRef ds:uri="22e4344b-a9ba-498a-a950-a52fe281e60f"/>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bd274658-bdd0-4ae1-93e6-d65e3daa935d"/>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7AD050F-F50A-4C76-B494-FA7DFC20A068}">
  <ds:schemaRefs>
    <ds:schemaRef ds:uri="http://schemas.microsoft.com/sharepoint/v3/contenttype/forms"/>
  </ds:schemaRefs>
</ds:datastoreItem>
</file>

<file path=customXml/itemProps3.xml><?xml version="1.0" encoding="utf-8"?>
<ds:datastoreItem xmlns:ds="http://schemas.openxmlformats.org/officeDocument/2006/customXml" ds:itemID="{141628BB-71B7-4C7F-9FFD-7FB914584AF9}"/>
</file>

<file path=docProps/app.xml><?xml version="1.0" encoding="utf-8"?>
<Properties xmlns="http://schemas.openxmlformats.org/officeDocument/2006/extended-properties" xmlns:vt="http://schemas.openxmlformats.org/officeDocument/2006/docPropsVTypes">
  <TotalTime>1318</TotalTime>
  <Words>1794</Words>
  <Application>Microsoft Office PowerPoint</Application>
  <PresentationFormat>Widescreen</PresentationFormat>
  <Paragraphs>184</Paragraphs>
  <Slides>20</Slides>
  <Notes>1</Notes>
  <HiddenSlides>0</HiddenSlides>
  <MMClips>0</MMClips>
  <ScaleCrop>false</ScaleCrop>
  <HeadingPairs>
    <vt:vector size="4" baseType="variant">
      <vt:variant>
        <vt:lpstr>Tema</vt:lpstr>
      </vt:variant>
      <vt:variant>
        <vt:i4>1</vt:i4>
      </vt:variant>
      <vt:variant>
        <vt:lpstr>Lysbildetitler</vt:lpstr>
      </vt:variant>
      <vt:variant>
        <vt:i4>20</vt:i4>
      </vt:variant>
    </vt:vector>
  </HeadingPairs>
  <TitlesOfParts>
    <vt:vector size="21" baseType="lpstr">
      <vt:lpstr>1_Bufab template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Manager/>
  <Company>Bufab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Bufab - The Purchaser's Guide to Supplier Consolidation</dc:title>
  <dc:subject>Sales Presentation</dc:subject>
  <dc:creator>Slawomir Bieszk</dc:creator>
  <cp:keywords>Supplier consolidation</cp:keywords>
  <dc:description/>
  <cp:lastModifiedBy>Torhild Wiik</cp:lastModifiedBy>
  <cp:revision>64</cp:revision>
  <dcterms:created xsi:type="dcterms:W3CDTF">2020-12-11T11:06:29Z</dcterms:created>
  <dcterms:modified xsi:type="dcterms:W3CDTF">2022-11-16T08:52:01Z</dcterms:modified>
  <cp:category>Supplier consolidation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0x010100E95A190C7B636A4088C5109BA7DAE582</vt:lpwstr>
  </property>
  <property fmtid="{D5CDD505-2E9C-101B-9397-08002B2CF9AE}" pid="3" name="MediaServiceImageTags">
    <vt:lpwstr/>
  </property>
</Properties>
</file>